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Default Extension="png" ContentType="image/png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5143500" type="screen16x9"/>
  <p:notesSz cx="9094788" cy="13573125"/>
  <p:embeddedFontLst>
    <p:embeddedFont>
      <p:font typeface="Trebuchet MS" pitchFamily="34" charset="0"/>
      <p:regular r:id="rId4"/>
      <p:bold r:id="rId5"/>
      <p:italic r:id="rId6"/>
      <p:boldItalic r:id="rId7"/>
    </p:embeddedFont>
    <p:embeddedFont>
      <p:font typeface="Gill Sans MT" pitchFamily="34" charset="0"/>
      <p:regular r:id="rId8"/>
      <p:bold r:id="rId9"/>
      <p:italic r:id="rId10"/>
      <p:boldItalic r:id="rId11"/>
    </p:embeddedFont>
    <p:embeddedFont>
      <p:font typeface="Wingdings 2" pitchFamily="18" charset="2"/>
      <p:regular r:id="rId12"/>
    </p:embeddedFont>
  </p:embeddedFontLst>
  <p:custDataLst>
    <p:tags r:id="rId1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700" kern="1200">
        <a:solidFill>
          <a:schemeClr val="tx1"/>
        </a:solidFill>
        <a:latin typeface="Arial"/>
        <a:ea typeface="+mn-ea"/>
        <a:cs typeface="+mn-cs"/>
      </a:defRPr>
    </a:lvl1pPr>
    <a:lvl2pPr marL="99212" algn="l" rtl="0" fontAlgn="base">
      <a:spcBef>
        <a:spcPct val="0"/>
      </a:spcBef>
      <a:spcAft>
        <a:spcPct val="0"/>
      </a:spcAft>
      <a:defRPr sz="700" kern="1200">
        <a:solidFill>
          <a:schemeClr val="tx1"/>
        </a:solidFill>
        <a:latin typeface="Arial"/>
        <a:ea typeface="+mn-ea"/>
        <a:cs typeface="+mn-cs"/>
      </a:defRPr>
    </a:lvl2pPr>
    <a:lvl3pPr marL="198425" algn="l" rtl="0" fontAlgn="base">
      <a:spcBef>
        <a:spcPct val="0"/>
      </a:spcBef>
      <a:spcAft>
        <a:spcPct val="0"/>
      </a:spcAft>
      <a:defRPr sz="700" kern="1200">
        <a:solidFill>
          <a:schemeClr val="tx1"/>
        </a:solidFill>
        <a:latin typeface="Arial"/>
        <a:ea typeface="+mn-ea"/>
        <a:cs typeface="+mn-cs"/>
      </a:defRPr>
    </a:lvl3pPr>
    <a:lvl4pPr marL="297637" algn="l" rtl="0" fontAlgn="base">
      <a:spcBef>
        <a:spcPct val="0"/>
      </a:spcBef>
      <a:spcAft>
        <a:spcPct val="0"/>
      </a:spcAft>
      <a:defRPr sz="700" kern="1200">
        <a:solidFill>
          <a:schemeClr val="tx1"/>
        </a:solidFill>
        <a:latin typeface="Arial"/>
        <a:ea typeface="+mn-ea"/>
        <a:cs typeface="+mn-cs"/>
      </a:defRPr>
    </a:lvl4pPr>
    <a:lvl5pPr marL="396850" algn="l" rtl="0" fontAlgn="base">
      <a:spcBef>
        <a:spcPct val="0"/>
      </a:spcBef>
      <a:spcAft>
        <a:spcPct val="0"/>
      </a:spcAft>
      <a:defRPr sz="700" kern="1200">
        <a:solidFill>
          <a:schemeClr val="tx1"/>
        </a:solidFill>
        <a:latin typeface="Arial"/>
        <a:ea typeface="+mn-ea"/>
        <a:cs typeface="+mn-cs"/>
      </a:defRPr>
    </a:lvl5pPr>
    <a:lvl6pPr marL="496062" algn="l" defTabSz="198425" rtl="0" eaLnBrk="1" latinLnBrk="0" hangingPunct="1">
      <a:defRPr sz="700" kern="1200">
        <a:solidFill>
          <a:schemeClr val="tx1"/>
        </a:solidFill>
        <a:latin typeface="Arial"/>
        <a:ea typeface="+mn-ea"/>
        <a:cs typeface="+mn-cs"/>
      </a:defRPr>
    </a:lvl6pPr>
    <a:lvl7pPr marL="595274" algn="l" defTabSz="198425" rtl="0" eaLnBrk="1" latinLnBrk="0" hangingPunct="1">
      <a:defRPr sz="700" kern="1200">
        <a:solidFill>
          <a:schemeClr val="tx1"/>
        </a:solidFill>
        <a:latin typeface="Arial"/>
        <a:ea typeface="+mn-ea"/>
        <a:cs typeface="+mn-cs"/>
      </a:defRPr>
    </a:lvl7pPr>
    <a:lvl8pPr marL="694487" algn="l" defTabSz="198425" rtl="0" eaLnBrk="1" latinLnBrk="0" hangingPunct="1">
      <a:defRPr sz="700" kern="1200">
        <a:solidFill>
          <a:schemeClr val="tx1"/>
        </a:solidFill>
        <a:latin typeface="Arial"/>
        <a:ea typeface="+mn-ea"/>
        <a:cs typeface="+mn-cs"/>
      </a:defRPr>
    </a:lvl8pPr>
    <a:lvl9pPr marL="793699" algn="l" defTabSz="198425" rtl="0" eaLnBrk="1" latinLnBrk="0" hangingPunct="1">
      <a:defRPr sz="700" kern="1200">
        <a:solidFill>
          <a:schemeClr val="tx1"/>
        </a:solidFill>
        <a:latin typeface="Arial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912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5F5F5F"/>
    <a:srgbClr val="333333"/>
    <a:srgbClr val="669900"/>
    <a:srgbClr val="F2FADC"/>
    <a:srgbClr val="99FF99"/>
    <a:srgbClr val="336600"/>
    <a:srgbClr val="CCFFCC"/>
    <a:srgbClr val="CC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108" y="-27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ags" Target="tags/tag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viewProps" Target="viewProp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D84604-1A37-4F54-BB21-5B9CC96D6FC1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>
          <a:defPPr>
            <a:defRPr kern="1200" smtId="4294967295"/>
          </a:defPPr>
        </a:lstStyle>
        <a:p>
          <a:endParaRPr/>
        </a:p>
      </dgm:t>
    </dgm:pt>
    <dgm:pt modelId="{AFF26AD9-B555-42E4-9081-5CF5F1E9615F}" type="parTrans" cxnId="{6BD6FE62-7272-46D3-92AA-F03E479D03BC}">
      <dgm:prSet/>
      <dgm:spPr/>
      <dgm:t>
        <a:bodyPr/>
        <a:lstStyle>
          <a:defPPr>
            <a:defRPr kern="1200" smtId="4294967295"/>
          </a:defPPr>
        </a:lstStyle>
        <a:p>
          <a:endParaRPr lang="en-US"/>
        </a:p>
      </dgm:t>
    </dgm:pt>
    <dgm:pt modelId="{6C0CF765-9005-4DE4-83D8-104528DDE137}">
      <dgm:prSet/>
      <dgm:spPr>
        <a:solidFill>
          <a:schemeClr val="accent2">
            <a:lumMod val="40000"/>
            <a:lumOff val="60000"/>
            <a:alpha val="50000"/>
          </a:schemeClr>
        </a:solidFill>
      </dgm:spPr>
      <dgm:t>
        <a:bodyPr/>
        <a:lstStyle>
          <a:defPPr>
            <a:defRPr kern="1200" smtId="4294967295"/>
          </a:defPPr>
        </a:lstStyle>
        <a:p>
          <a:pPr marL="0" marR="0" lvl="0" indent="0" algn="ctr" defTabSz="47037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latin typeface="Arial"/>
          </a:endParaRPr>
        </a:p>
      </dgm:t>
    </dgm:pt>
    <dgm:pt modelId="{3A441BA0-5226-448F-A79F-B18D9C70DB8C}" type="sibTrans" cxnId="{6BD6FE62-7272-46D3-92AA-F03E479D03BC}">
      <dgm:prSet/>
      <dgm:spPr/>
      <dgm:t>
        <a:bodyPr/>
        <a:lstStyle>
          <a:defPPr>
            <a:defRPr kern="1200" smtId="4294967295"/>
          </a:defPPr>
        </a:lstStyle>
        <a:p>
          <a:endParaRPr lang="en-US"/>
        </a:p>
      </dgm:t>
    </dgm:pt>
    <dgm:pt modelId="{22DACC39-72AC-432F-9C2A-E36957C976C7}" type="parTrans" cxnId="{9265FCF9-C4CA-44A9-8A1F-838465384683}">
      <dgm:prSet/>
      <dgm:spPr/>
      <dgm:t>
        <a:bodyPr/>
        <a:lstStyle>
          <a:defPPr>
            <a:defRPr kern="1200" smtId="4294967295"/>
          </a:defPPr>
        </a:lstStyle>
        <a:p>
          <a:endParaRPr lang="en-US"/>
        </a:p>
      </dgm:t>
    </dgm:pt>
    <dgm:pt modelId="{22426ABE-F56F-47F0-A291-C1D129C53E5E}">
      <dgm:prSet/>
      <dgm:spPr>
        <a:solidFill>
          <a:schemeClr val="accent4">
            <a:lumMod val="60000"/>
            <a:lumOff val="40000"/>
            <a:alpha val="50000"/>
          </a:schemeClr>
        </a:solidFill>
      </dgm:spPr>
      <dgm:t>
        <a:bodyPr/>
        <a:lstStyle>
          <a:defPPr>
            <a:defRPr kern="1200" smtId="4294967295"/>
          </a:defPPr>
        </a:lstStyle>
        <a:p>
          <a:pPr marL="0" marR="0" lvl="0" indent="0" algn="ctr" defTabSz="47037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latin typeface="Arial"/>
          </a:endParaRPr>
        </a:p>
      </dgm:t>
    </dgm:pt>
    <dgm:pt modelId="{F053E152-1353-4E5B-9209-13F0C848306D}" type="sibTrans" cxnId="{9265FCF9-C4CA-44A9-8A1F-838465384683}">
      <dgm:prSet/>
      <dgm:spPr/>
      <dgm:t>
        <a:bodyPr/>
        <a:lstStyle>
          <a:defPPr>
            <a:defRPr kern="1200" smtId="4294967295"/>
          </a:defPPr>
        </a:lstStyle>
        <a:p>
          <a:endParaRPr lang="en-US"/>
        </a:p>
      </dgm:t>
    </dgm:pt>
    <dgm:pt modelId="{409D19CB-9DB6-4241-9BCA-988811DBBBA4}" type="parTrans" cxnId="{262F6AE5-E44B-4E2A-B5D0-86F12516764F}">
      <dgm:prSet/>
      <dgm:spPr/>
      <dgm:t>
        <a:bodyPr/>
        <a:lstStyle>
          <a:defPPr>
            <a:defRPr kern="1200" smtId="4294967295"/>
          </a:defPPr>
        </a:lstStyle>
        <a:p>
          <a:endParaRPr lang="en-US"/>
        </a:p>
      </dgm:t>
    </dgm:pt>
    <dgm:pt modelId="{AD8A55B6-4B25-41CD-A459-3362C45DD8DE}">
      <dgm:prSet/>
      <dgm:spPr/>
      <dgm:t>
        <a:bodyPr/>
        <a:lstStyle>
          <a:defPPr>
            <a:defRPr kern="1200" smtId="4294967295"/>
          </a:defPPr>
        </a:lstStyle>
        <a:p>
          <a:pPr marL="0" marR="0" lvl="0" indent="0" algn="ctr" defTabSz="47037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latin typeface="Arial"/>
          </a:endParaRPr>
        </a:p>
      </dgm:t>
    </dgm:pt>
    <dgm:pt modelId="{CE24A6C6-34F7-4E76-8306-AC364001D25A}" type="sibTrans" cxnId="{262F6AE5-E44B-4E2A-B5D0-86F12516764F}">
      <dgm:prSet/>
      <dgm:spPr/>
      <dgm:t>
        <a:bodyPr/>
        <a:lstStyle>
          <a:defPPr>
            <a:defRPr kern="1200" smtId="4294967295"/>
          </a:defPPr>
        </a:lstStyle>
        <a:p>
          <a:endParaRPr lang="en-US"/>
        </a:p>
      </dgm:t>
    </dgm:pt>
    <dgm:pt modelId="{1B7FA4F2-CA42-44A2-9973-23BB8C9F127B}" type="pres">
      <dgm:prSet presAssocID="{D4D84604-1A37-4F54-BB21-5B9CC96D6FC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>
          <a:defPPr>
            <a:defRPr kern="1200" smtId="4294967295"/>
          </a:defPPr>
        </a:lstStyle>
        <a:p>
          <a:endParaRPr/>
        </a:p>
      </dgm:t>
    </dgm:pt>
    <dgm:pt modelId="{6226E40E-9FC0-4032-8D9C-55E0BF3DCB4A}" type="pres">
      <dgm:prSet presAssocID="{6C0CF765-9005-4DE4-83D8-104528DDE137}" presName="circ1" presStyleLbl="vennNode1" presStyleIdx="0" presStyleCnt="3"/>
      <dgm:spPr/>
      <dgm:t>
        <a:bodyPr/>
        <a:lstStyle>
          <a:defPPr>
            <a:defRPr kern="1200" smtId="4294967295"/>
          </a:defPPr>
        </a:lstStyle>
        <a:p>
          <a:endParaRPr lang="en-US"/>
        </a:p>
      </dgm:t>
    </dgm:pt>
    <dgm:pt modelId="{4F28B595-6E61-42C6-AA28-A5877534ACAD}" type="pres">
      <dgm:prSet presAssocID="{6C0CF765-9005-4DE4-83D8-104528DDE137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>
          <a:defPPr>
            <a:defRPr kern="1200" smtId="4294967295"/>
          </a:defPPr>
        </a:lstStyle>
        <a:p>
          <a:endParaRPr lang="en-US"/>
        </a:p>
      </dgm:t>
    </dgm:pt>
    <dgm:pt modelId="{59251E8A-5C55-436B-BD26-9AB008462061}" type="pres">
      <dgm:prSet presAssocID="{22426ABE-F56F-47F0-A291-C1D129C53E5E}" presName="circ2" presStyleLbl="vennNode1" presStyleIdx="1" presStyleCnt="3"/>
      <dgm:spPr/>
      <dgm:t>
        <a:bodyPr/>
        <a:lstStyle>
          <a:defPPr>
            <a:defRPr kern="1200" smtId="4294967295"/>
          </a:defPPr>
        </a:lstStyle>
        <a:p>
          <a:endParaRPr lang="en-US"/>
        </a:p>
      </dgm:t>
    </dgm:pt>
    <dgm:pt modelId="{3BD5BFDA-AD44-4957-932F-427FCBADB310}" type="pres">
      <dgm:prSet presAssocID="{22426ABE-F56F-47F0-A291-C1D129C53E5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>
          <a:defPPr>
            <a:defRPr kern="1200" smtId="4294967295"/>
          </a:defPPr>
        </a:lstStyle>
        <a:p>
          <a:endParaRPr lang="en-US"/>
        </a:p>
      </dgm:t>
    </dgm:pt>
    <dgm:pt modelId="{E4797DCB-3592-4579-A0E4-3D8C54281BB0}" type="pres">
      <dgm:prSet presAssocID="{AD8A55B6-4B25-41CD-A459-3362C45DD8DE}" presName="circ3" presStyleLbl="vennNode1" presStyleIdx="2" presStyleCnt="3"/>
      <dgm:spPr/>
      <dgm:t>
        <a:bodyPr/>
        <a:lstStyle>
          <a:defPPr>
            <a:defRPr kern="1200" smtId="4294967295"/>
          </a:defPPr>
        </a:lstStyle>
        <a:p>
          <a:endParaRPr lang="en-US"/>
        </a:p>
      </dgm:t>
    </dgm:pt>
    <dgm:pt modelId="{D5ABD090-F731-4E80-A06C-DF7B3B261702}" type="pres">
      <dgm:prSet presAssocID="{AD8A55B6-4B25-41CD-A459-3362C45DD8DE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>
          <a:defPPr>
            <a:defRPr kern="1200" smtId="4294967295"/>
          </a:defPPr>
        </a:lstStyle>
        <a:p>
          <a:endParaRPr lang="en-US"/>
        </a:p>
      </dgm:t>
    </dgm:pt>
  </dgm:ptLst>
  <dgm:cxnLst>
    <dgm:cxn modelId="{78356A0E-9833-424F-A978-1B06BFF3CE33}" type="presOf" srcId="{AD8A55B6-4B25-41CD-A459-3362C45DD8DE}" destId="{E4797DCB-3592-4579-A0E4-3D8C54281BB0}" srcOrd="0" destOrd="0" presId="urn:microsoft.com/office/officeart/2005/8/layout/venn1"/>
    <dgm:cxn modelId="{878DA1C6-C384-4E49-B57C-DCDD4BAF60B3}" type="presOf" srcId="{6C0CF765-9005-4DE4-83D8-104528DDE137}" destId="{4F28B595-6E61-42C6-AA28-A5877534ACAD}" srcOrd="1" destOrd="0" presId="urn:microsoft.com/office/officeart/2005/8/layout/venn1"/>
    <dgm:cxn modelId="{A24C7A97-1DD9-4ADF-9D6E-1434B3AF7CFD}" type="presOf" srcId="{6C0CF765-9005-4DE4-83D8-104528DDE137}" destId="{6226E40E-9FC0-4032-8D9C-55E0BF3DCB4A}" srcOrd="0" destOrd="0" presId="urn:microsoft.com/office/officeart/2005/8/layout/venn1"/>
    <dgm:cxn modelId="{0B65AF1C-9617-4EAD-A346-272849411326}" type="presOf" srcId="{AD8A55B6-4B25-41CD-A459-3362C45DD8DE}" destId="{D5ABD090-F731-4E80-A06C-DF7B3B261702}" srcOrd="1" destOrd="0" presId="urn:microsoft.com/office/officeart/2005/8/layout/venn1"/>
    <dgm:cxn modelId="{9D3930DE-1B39-4BD5-8924-54D87149A869}" type="presOf" srcId="{22426ABE-F56F-47F0-A291-C1D129C53E5E}" destId="{3BD5BFDA-AD44-4957-932F-427FCBADB310}" srcOrd="1" destOrd="0" presId="urn:microsoft.com/office/officeart/2005/8/layout/venn1"/>
    <dgm:cxn modelId="{9265FCF9-C4CA-44A9-8A1F-838465384683}" srcId="{D4D84604-1A37-4F54-BB21-5B9CC96D6FC1}" destId="{22426ABE-F56F-47F0-A291-C1D129C53E5E}" srcOrd="1" destOrd="0" parTransId="{22DACC39-72AC-432F-9C2A-E36957C976C7}" sibTransId="{F053E152-1353-4E5B-9209-13F0C848306D}"/>
    <dgm:cxn modelId="{6CBB4160-1708-4802-ADA9-9514FB7A4ED1}" type="presOf" srcId="{22426ABE-F56F-47F0-A291-C1D129C53E5E}" destId="{59251E8A-5C55-436B-BD26-9AB008462061}" srcOrd="0" destOrd="0" presId="urn:microsoft.com/office/officeart/2005/8/layout/venn1"/>
    <dgm:cxn modelId="{6BD6FE62-7272-46D3-92AA-F03E479D03BC}" srcId="{D4D84604-1A37-4F54-BB21-5B9CC96D6FC1}" destId="{6C0CF765-9005-4DE4-83D8-104528DDE137}" srcOrd="0" destOrd="0" parTransId="{AFF26AD9-B555-42E4-9081-5CF5F1E9615F}" sibTransId="{3A441BA0-5226-448F-A79F-B18D9C70DB8C}"/>
    <dgm:cxn modelId="{262F6AE5-E44B-4E2A-B5D0-86F12516764F}" srcId="{D4D84604-1A37-4F54-BB21-5B9CC96D6FC1}" destId="{AD8A55B6-4B25-41CD-A459-3362C45DD8DE}" srcOrd="2" destOrd="0" parTransId="{409D19CB-9DB6-4241-9BCA-988811DBBBA4}" sibTransId="{CE24A6C6-34F7-4E76-8306-AC364001D25A}"/>
    <dgm:cxn modelId="{31A108EB-22F8-4862-A5EF-285DA4AA3A17}" type="presOf" srcId="{D4D84604-1A37-4F54-BB21-5B9CC96D6FC1}" destId="{1B7FA4F2-CA42-44A2-9973-23BB8C9F127B}" srcOrd="0" destOrd="0" presId="urn:microsoft.com/office/officeart/2005/8/layout/venn1"/>
    <dgm:cxn modelId="{7D415C24-B201-4140-95D4-0015BE6454B9}" type="presParOf" srcId="{1B7FA4F2-CA42-44A2-9973-23BB8C9F127B}" destId="{6226E40E-9FC0-4032-8D9C-55E0BF3DCB4A}" srcOrd="0" destOrd="0" presId="urn:microsoft.com/office/officeart/2005/8/layout/venn1"/>
    <dgm:cxn modelId="{05234812-C63D-4995-BB1C-CD6702B1BAC6}" type="presParOf" srcId="{1B7FA4F2-CA42-44A2-9973-23BB8C9F127B}" destId="{4F28B595-6E61-42C6-AA28-A5877534ACAD}" srcOrd="1" destOrd="0" presId="urn:microsoft.com/office/officeart/2005/8/layout/venn1"/>
    <dgm:cxn modelId="{4F69E547-81DA-4D4C-AD55-D6193A2690E3}" type="presParOf" srcId="{1B7FA4F2-CA42-44A2-9973-23BB8C9F127B}" destId="{59251E8A-5C55-436B-BD26-9AB008462061}" srcOrd="2" destOrd="0" presId="urn:microsoft.com/office/officeart/2005/8/layout/venn1"/>
    <dgm:cxn modelId="{C450A655-C2CE-46B6-96F9-94F0AA738702}" type="presParOf" srcId="{1B7FA4F2-CA42-44A2-9973-23BB8C9F127B}" destId="{3BD5BFDA-AD44-4957-932F-427FCBADB310}" srcOrd="3" destOrd="0" presId="urn:microsoft.com/office/officeart/2005/8/layout/venn1"/>
    <dgm:cxn modelId="{3F29FC8B-F6BF-40E3-A519-EB2457BBA2D2}" type="presParOf" srcId="{1B7FA4F2-CA42-44A2-9973-23BB8C9F127B}" destId="{E4797DCB-3592-4579-A0E4-3D8C54281BB0}" srcOrd="4" destOrd="0" presId="urn:microsoft.com/office/officeart/2005/8/layout/venn1"/>
    <dgm:cxn modelId="{1EC047B6-22B4-400A-A607-ECBCA5438D02}" type="presParOf" srcId="{1B7FA4F2-CA42-44A2-9973-23BB8C9F127B}" destId="{D5ABD090-F731-4E80-A06C-DF7B3B261702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56A1D6-1202-4FC3-A9D9-0C30ADCD6580}" type="doc">
      <dgm:prSet loTypeId="urn:microsoft.com/office/officeart/2005/8/layout/target3" loCatId="relationship" qsTypeId="urn:microsoft.com/office/officeart/2005/8/quickstyle/3d8" qsCatId="3D" csTypeId="urn:microsoft.com/office/officeart/2005/8/colors/accent0_3" csCatId="mainScheme" phldr="1"/>
      <dgm:spPr>
        <a:scene3d>
          <a:camera prst="perspectiveContrastingLeftFacing" fov="2700000" zoom="82000">
            <a:rot lat="0" lon="1200000" rev="21594000"/>
          </a:camera>
          <a:lightRig rig="morning" dir="t">
            <a:rot lat="0" lon="0" rev="20400000"/>
          </a:lightRig>
        </a:scene3d>
      </dgm:spPr>
      <dgm:t>
        <a:bodyPr/>
        <a:lstStyle/>
        <a:p>
          <a:endParaRPr lang="ro-RO"/>
        </a:p>
      </dgm:t>
    </dgm:pt>
    <dgm:pt modelId="{624250DD-2CB1-4F39-96A1-5A27DFF5C027}">
      <dgm:prSet phldrT="[Text]" custT="1"/>
      <dgm:spPr>
        <a:sp3d z="-19050"/>
      </dgm:spPr>
      <dgm:t>
        <a:bodyPr/>
        <a:lstStyle/>
        <a:p>
          <a:r>
            <a:rPr lang="ro-RO" sz="1200" dirty="0" smtClean="0">
              <a:latin typeface="+mj-lt"/>
            </a:rPr>
            <a:t>Anomalii de inseție placentară s-au constatat la 5 paciente, cuprinzând un caz cu placentă praevia centrală, dintre care 3 au născut prematur, 2 pentru hemoragie abundentă la 34 (uter septat), respectiv 36 SG, iar una prin declanșarea prematură a travaliului la 36 SG (uter unicorn).</a:t>
          </a:r>
          <a:endParaRPr lang="ro-RO" sz="1200" dirty="0">
            <a:latin typeface="+mj-lt"/>
          </a:endParaRPr>
        </a:p>
      </dgm:t>
    </dgm:pt>
    <dgm:pt modelId="{1E6DB842-A174-4033-8450-1AF546DB888D}" type="parTrans" cxnId="{CEC69A87-E02A-455F-B0EA-D0E2F9DAAF64}">
      <dgm:prSet/>
      <dgm:spPr/>
      <dgm:t>
        <a:bodyPr/>
        <a:lstStyle/>
        <a:p>
          <a:endParaRPr lang="ro-RO"/>
        </a:p>
      </dgm:t>
    </dgm:pt>
    <dgm:pt modelId="{7D19C3D5-2C1E-4D25-8A1C-B1B5F969A614}" type="sibTrans" cxnId="{CEC69A87-E02A-455F-B0EA-D0E2F9DAAF64}">
      <dgm:prSet/>
      <dgm:spPr/>
      <dgm:t>
        <a:bodyPr/>
        <a:lstStyle/>
        <a:p>
          <a:endParaRPr lang="ro-RO"/>
        </a:p>
      </dgm:t>
    </dgm:pt>
    <dgm:pt modelId="{431F8B67-98AE-422F-BE0D-C29819931A81}">
      <dgm:prSet phldrT="[Text]" custT="1"/>
      <dgm:spPr>
        <a:sp3d z="-19050"/>
      </dgm:spPr>
      <dgm:t>
        <a:bodyPr/>
        <a:lstStyle/>
        <a:p>
          <a:endParaRPr lang="ro-RO" sz="1200" dirty="0" smtClean="0">
            <a:latin typeface="+mj-lt"/>
          </a:endParaRPr>
        </a:p>
        <a:p>
          <a:endParaRPr lang="ro-RO" sz="1200" dirty="0" smtClean="0">
            <a:latin typeface="+mj-lt"/>
          </a:endParaRPr>
        </a:p>
        <a:p>
          <a:endParaRPr lang="ro-RO" sz="1200" dirty="0" smtClean="0">
            <a:latin typeface="+mj-lt"/>
          </a:endParaRPr>
        </a:p>
        <a:p>
          <a:endParaRPr lang="ro-RO" sz="1200" dirty="0" smtClean="0">
            <a:latin typeface="+mj-lt"/>
          </a:endParaRPr>
        </a:p>
        <a:p>
          <a:r>
            <a:rPr lang="ro-RO" sz="1200" dirty="0" smtClean="0">
              <a:latin typeface="+mj-lt"/>
            </a:rPr>
            <a:t>Ruperea prematură a membranelor înainte de 37 săptămâni s-a produs la 2 paciente, unul dintre acestea la 31 SG.</a:t>
          </a:r>
        </a:p>
        <a:p>
          <a:r>
            <a:rPr lang="ro-RO" sz="1200" dirty="0" smtClean="0">
              <a:latin typeface="+mj-lt"/>
            </a:rPr>
            <a:t>S-a constatat insuficiență utero-placentară decelată ecografic , confirmată ulterior prin examen histopatologic la 5 paciente, asociată la 4 dintre acestea cu suferință fetală.</a:t>
          </a:r>
        </a:p>
        <a:p>
          <a:r>
            <a:rPr lang="ro-RO" sz="1200" dirty="0" smtClean="0">
              <a:latin typeface="+mj-lt"/>
            </a:rPr>
            <a:t> </a:t>
          </a:r>
        </a:p>
        <a:p>
          <a:endParaRPr lang="ro-RO" sz="1200" dirty="0">
            <a:latin typeface="+mj-lt"/>
          </a:endParaRPr>
        </a:p>
      </dgm:t>
    </dgm:pt>
    <dgm:pt modelId="{4AC98258-6E95-4012-83A5-559E425920F0}" type="parTrans" cxnId="{CEB87F1F-4DD5-4D07-A550-8782596940F8}">
      <dgm:prSet/>
      <dgm:spPr/>
      <dgm:t>
        <a:bodyPr/>
        <a:lstStyle/>
        <a:p>
          <a:endParaRPr lang="ro-RO"/>
        </a:p>
      </dgm:t>
    </dgm:pt>
    <dgm:pt modelId="{E982BD60-8113-4777-8EDB-49301834B884}" type="sibTrans" cxnId="{CEB87F1F-4DD5-4D07-A550-8782596940F8}">
      <dgm:prSet/>
      <dgm:spPr/>
      <dgm:t>
        <a:bodyPr/>
        <a:lstStyle/>
        <a:p>
          <a:endParaRPr lang="ro-RO"/>
        </a:p>
      </dgm:t>
    </dgm:pt>
    <dgm:pt modelId="{1ED7E265-5C84-411F-853C-CDB784848B67}">
      <dgm:prSet custT="1"/>
      <dgm:spPr>
        <a:sp3d z="-19050"/>
      </dgm:spPr>
      <dgm:t>
        <a:bodyPr/>
        <a:lstStyle/>
        <a:p>
          <a:endParaRPr lang="ro-RO" sz="1200" dirty="0" smtClean="0">
            <a:latin typeface="+mj-lt"/>
          </a:endParaRPr>
        </a:p>
        <a:p>
          <a:r>
            <a:rPr lang="ro-RO" sz="1200" dirty="0" smtClean="0">
              <a:latin typeface="+mj-lt"/>
            </a:rPr>
            <a:t>Privind aspectul morfologic al anomaliilor, s-a observat un risc mai mare la cazurile cu uter septat, 3 dintre ele născând prematur.</a:t>
          </a:r>
          <a:endParaRPr lang="ro-RO" sz="1200" dirty="0">
            <a:latin typeface="+mj-lt"/>
          </a:endParaRPr>
        </a:p>
      </dgm:t>
    </dgm:pt>
    <dgm:pt modelId="{71BB78E0-6707-405F-A367-520D3EF41023}" type="parTrans" cxnId="{63B97D0E-F60F-40EA-8E00-93E78D63B061}">
      <dgm:prSet/>
      <dgm:spPr/>
      <dgm:t>
        <a:bodyPr/>
        <a:lstStyle/>
        <a:p>
          <a:endParaRPr lang="ro-RO"/>
        </a:p>
      </dgm:t>
    </dgm:pt>
    <dgm:pt modelId="{A18EC10D-84F8-440B-A7FC-47CD035A413D}" type="sibTrans" cxnId="{63B97D0E-F60F-40EA-8E00-93E78D63B061}">
      <dgm:prSet/>
      <dgm:spPr/>
      <dgm:t>
        <a:bodyPr/>
        <a:lstStyle/>
        <a:p>
          <a:endParaRPr lang="ro-RO"/>
        </a:p>
      </dgm:t>
    </dgm:pt>
    <dgm:pt modelId="{B416D95F-BA34-4E57-A435-1C164A07FBED}" type="pres">
      <dgm:prSet presAssocID="{6156A1D6-1202-4FC3-A9D9-0C30ADCD658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DCE2862-9032-413E-854B-DAF2ABFD8151}" type="pres">
      <dgm:prSet presAssocID="{624250DD-2CB1-4F39-96A1-5A27DFF5C027}" presName="circle1" presStyleLbl="node1" presStyleIdx="0" presStyleCnt="3"/>
      <dgm:spPr>
        <a:sp3d z="-19050"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gm:spPr>
    </dgm:pt>
    <dgm:pt modelId="{3A4A427A-9DF1-43BF-BE49-EAD83BF871BC}" type="pres">
      <dgm:prSet presAssocID="{624250DD-2CB1-4F39-96A1-5A27DFF5C027}" presName="space" presStyleCnt="0"/>
      <dgm:spPr>
        <a:sp3d z="-19050"/>
      </dgm:spPr>
    </dgm:pt>
    <dgm:pt modelId="{2A0A855D-1E87-42CF-A694-2B388479705A}" type="pres">
      <dgm:prSet presAssocID="{624250DD-2CB1-4F39-96A1-5A27DFF5C027}" presName="rect1" presStyleLbl="alignAcc1" presStyleIdx="0" presStyleCnt="3"/>
      <dgm:spPr/>
      <dgm:t>
        <a:bodyPr/>
        <a:lstStyle/>
        <a:p>
          <a:endParaRPr lang="ro-RO"/>
        </a:p>
      </dgm:t>
    </dgm:pt>
    <dgm:pt modelId="{B8B58CEA-A112-422C-9334-ED033E4FEEC1}" type="pres">
      <dgm:prSet presAssocID="{431F8B67-98AE-422F-BE0D-C29819931A81}" presName="vertSpace2" presStyleLbl="node1" presStyleIdx="0" presStyleCnt="3"/>
      <dgm:spPr>
        <a:sp3d z="-19050"/>
      </dgm:spPr>
    </dgm:pt>
    <dgm:pt modelId="{B8297FF5-E39C-4B3B-8275-50774C38DDB4}" type="pres">
      <dgm:prSet presAssocID="{431F8B67-98AE-422F-BE0D-C29819931A81}" presName="circle2" presStyleLbl="node1" presStyleIdx="1" presStyleCnt="3"/>
      <dgm:spPr>
        <a:sp3d z="-19050"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gm:spPr>
    </dgm:pt>
    <dgm:pt modelId="{BA4C763F-D3C6-4568-875D-F17AAB35C88F}" type="pres">
      <dgm:prSet presAssocID="{431F8B67-98AE-422F-BE0D-C29819931A81}" presName="rect2" presStyleLbl="alignAcc1" presStyleIdx="1" presStyleCnt="3" custScaleY="67230" custLinFactNeighborX="-752" custLinFactNeighborY="-15761"/>
      <dgm:spPr/>
      <dgm:t>
        <a:bodyPr/>
        <a:lstStyle/>
        <a:p>
          <a:endParaRPr lang="ro-RO"/>
        </a:p>
      </dgm:t>
    </dgm:pt>
    <dgm:pt modelId="{0C6EB6A3-2A8A-4AE7-84C4-2BCB8CF1CD19}" type="pres">
      <dgm:prSet presAssocID="{1ED7E265-5C84-411F-853C-CDB784848B67}" presName="vertSpace3" presStyleLbl="node1" presStyleIdx="1" presStyleCnt="3"/>
      <dgm:spPr>
        <a:sp3d z="-19050"/>
      </dgm:spPr>
    </dgm:pt>
    <dgm:pt modelId="{02F0A36C-A9BB-415B-87E4-13C34709DE9C}" type="pres">
      <dgm:prSet presAssocID="{1ED7E265-5C84-411F-853C-CDB784848B67}" presName="circle3" presStyleLbl="node1" presStyleIdx="2" presStyleCnt="3"/>
      <dgm:spPr>
        <a:sp3d z="-19050"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gm:spPr>
    </dgm:pt>
    <dgm:pt modelId="{1408A7EF-8FF0-47F5-A49F-325911EFC0B6}" type="pres">
      <dgm:prSet presAssocID="{1ED7E265-5C84-411F-853C-CDB784848B67}" presName="rect3" presStyleLbl="alignAcc1" presStyleIdx="2" presStyleCnt="3" custScaleY="72163" custLinFactNeighborX="752" custLinFactNeighborY="9459"/>
      <dgm:spPr/>
      <dgm:t>
        <a:bodyPr/>
        <a:lstStyle/>
        <a:p>
          <a:endParaRPr lang="en-US"/>
        </a:p>
      </dgm:t>
    </dgm:pt>
    <dgm:pt modelId="{FA9EB9E2-DF7B-4692-A34B-933099380F99}" type="pres">
      <dgm:prSet presAssocID="{624250DD-2CB1-4F39-96A1-5A27DFF5C027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o-RO"/>
        </a:p>
      </dgm:t>
    </dgm:pt>
    <dgm:pt modelId="{D7FA2BF4-063A-4855-9FB7-A97D7385D2AF}" type="pres">
      <dgm:prSet presAssocID="{431F8B67-98AE-422F-BE0D-C29819931A81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o-RO"/>
        </a:p>
      </dgm:t>
    </dgm:pt>
    <dgm:pt modelId="{9F661ECB-6587-49D8-9CE5-7B9BEB2018C8}" type="pres">
      <dgm:prSet presAssocID="{1ED7E265-5C84-411F-853C-CDB784848B67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34D5098-20E1-4519-93C2-62A3A88FCD1B}" type="presOf" srcId="{431F8B67-98AE-422F-BE0D-C29819931A81}" destId="{BA4C763F-D3C6-4568-875D-F17AAB35C88F}" srcOrd="0" destOrd="0" presId="urn:microsoft.com/office/officeart/2005/8/layout/target3"/>
    <dgm:cxn modelId="{CEC69A87-E02A-455F-B0EA-D0E2F9DAAF64}" srcId="{6156A1D6-1202-4FC3-A9D9-0C30ADCD6580}" destId="{624250DD-2CB1-4F39-96A1-5A27DFF5C027}" srcOrd="0" destOrd="0" parTransId="{1E6DB842-A174-4033-8450-1AF546DB888D}" sibTransId="{7D19C3D5-2C1E-4D25-8A1C-B1B5F969A614}"/>
    <dgm:cxn modelId="{46E93612-838E-4428-A41C-8C244C87ACE9}" type="presOf" srcId="{1ED7E265-5C84-411F-853C-CDB784848B67}" destId="{1408A7EF-8FF0-47F5-A49F-325911EFC0B6}" srcOrd="0" destOrd="0" presId="urn:microsoft.com/office/officeart/2005/8/layout/target3"/>
    <dgm:cxn modelId="{5F88B9E3-FB57-4A17-A347-C47A842B6D28}" type="presOf" srcId="{6156A1D6-1202-4FC3-A9D9-0C30ADCD6580}" destId="{B416D95F-BA34-4E57-A435-1C164A07FBED}" srcOrd="0" destOrd="0" presId="urn:microsoft.com/office/officeart/2005/8/layout/target3"/>
    <dgm:cxn modelId="{73F515CA-65ED-482F-9C81-1F7CC4FE6763}" type="presOf" srcId="{624250DD-2CB1-4F39-96A1-5A27DFF5C027}" destId="{2A0A855D-1E87-42CF-A694-2B388479705A}" srcOrd="0" destOrd="0" presId="urn:microsoft.com/office/officeart/2005/8/layout/target3"/>
    <dgm:cxn modelId="{EB8CD018-C9CE-4542-A4E2-FBA3C3EC0A41}" type="presOf" srcId="{431F8B67-98AE-422F-BE0D-C29819931A81}" destId="{D7FA2BF4-063A-4855-9FB7-A97D7385D2AF}" srcOrd="1" destOrd="0" presId="urn:microsoft.com/office/officeart/2005/8/layout/target3"/>
    <dgm:cxn modelId="{ED053E99-8B22-468B-BF02-3B0F0D70DF89}" type="presOf" srcId="{624250DD-2CB1-4F39-96A1-5A27DFF5C027}" destId="{FA9EB9E2-DF7B-4692-A34B-933099380F99}" srcOrd="1" destOrd="0" presId="urn:microsoft.com/office/officeart/2005/8/layout/target3"/>
    <dgm:cxn modelId="{63B97D0E-F60F-40EA-8E00-93E78D63B061}" srcId="{6156A1D6-1202-4FC3-A9D9-0C30ADCD6580}" destId="{1ED7E265-5C84-411F-853C-CDB784848B67}" srcOrd="2" destOrd="0" parTransId="{71BB78E0-6707-405F-A367-520D3EF41023}" sibTransId="{A18EC10D-84F8-440B-A7FC-47CD035A413D}"/>
    <dgm:cxn modelId="{23E82841-C9F3-4238-AFF6-4219982BF97D}" type="presOf" srcId="{1ED7E265-5C84-411F-853C-CDB784848B67}" destId="{9F661ECB-6587-49D8-9CE5-7B9BEB2018C8}" srcOrd="1" destOrd="0" presId="urn:microsoft.com/office/officeart/2005/8/layout/target3"/>
    <dgm:cxn modelId="{CEB87F1F-4DD5-4D07-A550-8782596940F8}" srcId="{6156A1D6-1202-4FC3-A9D9-0C30ADCD6580}" destId="{431F8B67-98AE-422F-BE0D-C29819931A81}" srcOrd="1" destOrd="0" parTransId="{4AC98258-6E95-4012-83A5-559E425920F0}" sibTransId="{E982BD60-8113-4777-8EDB-49301834B884}"/>
    <dgm:cxn modelId="{DAAFB334-4C70-488B-99E0-77B2A206B2A0}" type="presParOf" srcId="{B416D95F-BA34-4E57-A435-1C164A07FBED}" destId="{7DCE2862-9032-413E-854B-DAF2ABFD8151}" srcOrd="0" destOrd="0" presId="urn:microsoft.com/office/officeart/2005/8/layout/target3"/>
    <dgm:cxn modelId="{500031D6-E0BA-4FD1-8514-0CF3CA1295D8}" type="presParOf" srcId="{B416D95F-BA34-4E57-A435-1C164A07FBED}" destId="{3A4A427A-9DF1-43BF-BE49-EAD83BF871BC}" srcOrd="1" destOrd="0" presId="urn:microsoft.com/office/officeart/2005/8/layout/target3"/>
    <dgm:cxn modelId="{BC0DDC8B-1D11-41B1-9F9C-BC5DC4F2504C}" type="presParOf" srcId="{B416D95F-BA34-4E57-A435-1C164A07FBED}" destId="{2A0A855D-1E87-42CF-A694-2B388479705A}" srcOrd="2" destOrd="0" presId="urn:microsoft.com/office/officeart/2005/8/layout/target3"/>
    <dgm:cxn modelId="{80818093-8C51-4FD3-AE6F-9296B1CB37B8}" type="presParOf" srcId="{B416D95F-BA34-4E57-A435-1C164A07FBED}" destId="{B8B58CEA-A112-422C-9334-ED033E4FEEC1}" srcOrd="3" destOrd="0" presId="urn:microsoft.com/office/officeart/2005/8/layout/target3"/>
    <dgm:cxn modelId="{CDCBE64C-8E6F-4C6E-857B-A9F68565F2C8}" type="presParOf" srcId="{B416D95F-BA34-4E57-A435-1C164A07FBED}" destId="{B8297FF5-E39C-4B3B-8275-50774C38DDB4}" srcOrd="4" destOrd="0" presId="urn:microsoft.com/office/officeart/2005/8/layout/target3"/>
    <dgm:cxn modelId="{73BED3E5-37E3-4BF4-9270-28BC40F0408C}" type="presParOf" srcId="{B416D95F-BA34-4E57-A435-1C164A07FBED}" destId="{BA4C763F-D3C6-4568-875D-F17AAB35C88F}" srcOrd="5" destOrd="0" presId="urn:microsoft.com/office/officeart/2005/8/layout/target3"/>
    <dgm:cxn modelId="{90649A31-5018-4EB1-B7C2-7A181F4F516D}" type="presParOf" srcId="{B416D95F-BA34-4E57-A435-1C164A07FBED}" destId="{0C6EB6A3-2A8A-4AE7-84C4-2BCB8CF1CD19}" srcOrd="6" destOrd="0" presId="urn:microsoft.com/office/officeart/2005/8/layout/target3"/>
    <dgm:cxn modelId="{4F33F879-4589-423A-A3D5-EBF292D9B4BF}" type="presParOf" srcId="{B416D95F-BA34-4E57-A435-1C164A07FBED}" destId="{02F0A36C-A9BB-415B-87E4-13C34709DE9C}" srcOrd="7" destOrd="0" presId="urn:microsoft.com/office/officeart/2005/8/layout/target3"/>
    <dgm:cxn modelId="{0BBEF31E-ABAF-4B98-8F4B-9216FE0F0DFD}" type="presParOf" srcId="{B416D95F-BA34-4E57-A435-1C164A07FBED}" destId="{1408A7EF-8FF0-47F5-A49F-325911EFC0B6}" srcOrd="8" destOrd="0" presId="urn:microsoft.com/office/officeart/2005/8/layout/target3"/>
    <dgm:cxn modelId="{42614DF6-D93F-4D8A-A85C-5429CDF7B4C7}" type="presParOf" srcId="{B416D95F-BA34-4E57-A435-1C164A07FBED}" destId="{FA9EB9E2-DF7B-4692-A34B-933099380F99}" srcOrd="9" destOrd="0" presId="urn:microsoft.com/office/officeart/2005/8/layout/target3"/>
    <dgm:cxn modelId="{5202269B-2C09-4F98-BE91-AF5464245760}" type="presParOf" srcId="{B416D95F-BA34-4E57-A435-1C164A07FBED}" destId="{D7FA2BF4-063A-4855-9FB7-A97D7385D2AF}" srcOrd="10" destOrd="0" presId="urn:microsoft.com/office/officeart/2005/8/layout/target3"/>
    <dgm:cxn modelId="{CD1C991F-D715-4F04-8135-ABEB697183DB}" type="presParOf" srcId="{B416D95F-BA34-4E57-A435-1C164A07FBED}" destId="{9F661ECB-6587-49D8-9CE5-7B9BEB2018C8}" srcOrd="11" destOrd="0" presId="urn:microsoft.com/office/officeart/2005/8/layout/target3"/>
  </dgm:cxnLst>
  <dgm:bg>
    <a:effectLst/>
  </dgm:bg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26E40E-9FC0-4032-8D9C-55E0BF3DCB4A}">
      <dsp:nvSpPr>
        <dsp:cNvPr id="0" name=""/>
        <dsp:cNvSpPr/>
      </dsp:nvSpPr>
      <dsp:spPr>
        <a:xfrm>
          <a:off x="267890" y="12650"/>
          <a:ext cx="607218" cy="607218"/>
        </a:xfrm>
        <a:prstGeom prst="ellipse">
          <a:avLst/>
        </a:prstGeom>
        <a:solidFill>
          <a:schemeClr val="accent2">
            <a:lumMod val="40000"/>
            <a:lumOff val="6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marR="0" lvl="0" indent="0" algn="ctr" defTabSz="47037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en-US" sz="18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latin typeface="Arial"/>
          </a:endParaRPr>
        </a:p>
      </dsp:txBody>
      <dsp:txXfrm>
        <a:off x="348853" y="118913"/>
        <a:ext cx="445293" cy="273248"/>
      </dsp:txXfrm>
    </dsp:sp>
    <dsp:sp modelId="{59251E8A-5C55-436B-BD26-9AB008462061}">
      <dsp:nvSpPr>
        <dsp:cNvPr id="0" name=""/>
        <dsp:cNvSpPr/>
      </dsp:nvSpPr>
      <dsp:spPr>
        <a:xfrm>
          <a:off x="486995" y="392162"/>
          <a:ext cx="607218" cy="607218"/>
        </a:xfrm>
        <a:prstGeom prst="ellipse">
          <a:avLst/>
        </a:prstGeom>
        <a:solidFill>
          <a:schemeClr val="accent4">
            <a:lumMod val="60000"/>
            <a:lumOff val="4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marR="0" lvl="0" indent="0" algn="ctr" defTabSz="47037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en-US" sz="2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latin typeface="Arial"/>
          </a:endParaRPr>
        </a:p>
      </dsp:txBody>
      <dsp:txXfrm>
        <a:off x="672703" y="549026"/>
        <a:ext cx="364331" cy="333970"/>
      </dsp:txXfrm>
    </dsp:sp>
    <dsp:sp modelId="{E4797DCB-3592-4579-A0E4-3D8C54281BB0}">
      <dsp:nvSpPr>
        <dsp:cNvPr id="0" name=""/>
        <dsp:cNvSpPr/>
      </dsp:nvSpPr>
      <dsp:spPr>
        <a:xfrm>
          <a:off x="48785" y="392162"/>
          <a:ext cx="607218" cy="60721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marR="0" lvl="0" indent="0" algn="ctr" defTabSz="470376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endParaRPr kumimoji="0" lang="en-US" sz="22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latin typeface="Arial"/>
          </a:endParaRPr>
        </a:p>
      </dsp:txBody>
      <dsp:txXfrm>
        <a:off x="105965" y="549026"/>
        <a:ext cx="364331" cy="33397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CE2862-9032-413E-854B-DAF2ABFD8151}">
      <dsp:nvSpPr>
        <dsp:cNvPr id="0" name=""/>
        <dsp:cNvSpPr/>
      </dsp:nvSpPr>
      <dsp:spPr>
        <a:xfrm>
          <a:off x="0" y="0"/>
          <a:ext cx="3124199" cy="3124199"/>
        </a:xfrm>
        <a:prstGeom prst="pie">
          <a:avLst>
            <a:gd name="adj1" fmla="val 5400000"/>
            <a:gd name="adj2" fmla="val 162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p3d z="-19050"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A0A855D-1E87-42CF-A694-2B388479705A}">
      <dsp:nvSpPr>
        <dsp:cNvPr id="0" name=""/>
        <dsp:cNvSpPr/>
      </dsp:nvSpPr>
      <dsp:spPr>
        <a:xfrm>
          <a:off x="1562099" y="0"/>
          <a:ext cx="4076700" cy="3124199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perspectiveContrastingLeftFacing" fov="2700000" zoom="82000">
            <a:rot lat="0" lon="1200000" rev="21594000"/>
          </a:camera>
          <a:lightRig rig="morning" dir="t">
            <a:rot lat="0" lon="0" rev="20400000"/>
          </a:lightRig>
        </a:scene3d>
        <a:sp3d z="-19050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200" kern="1200" dirty="0" smtClean="0">
              <a:latin typeface="+mj-lt"/>
            </a:rPr>
            <a:t>Anomalii de inseție placentară s-au constatat la 5 paciente, cuprinzând un caz cu placentă praevia centrală, dintre care 3 au născut prematur, 2 pentru hemoragie abundentă la 34 (uter septat), respectiv 36 SG, iar una prin declanșarea prematură a travaliului la 36 SG (uter unicorn).</a:t>
          </a:r>
          <a:endParaRPr lang="ro-RO" sz="1200" kern="1200" dirty="0">
            <a:latin typeface="+mj-lt"/>
          </a:endParaRPr>
        </a:p>
      </dsp:txBody>
      <dsp:txXfrm>
        <a:off x="1562099" y="0"/>
        <a:ext cx="4076700" cy="937262"/>
      </dsp:txXfrm>
    </dsp:sp>
    <dsp:sp modelId="{B8297FF5-E39C-4B3B-8275-50774C38DDB4}">
      <dsp:nvSpPr>
        <dsp:cNvPr id="0" name=""/>
        <dsp:cNvSpPr/>
      </dsp:nvSpPr>
      <dsp:spPr>
        <a:xfrm>
          <a:off x="546736" y="937262"/>
          <a:ext cx="2030727" cy="2030727"/>
        </a:xfrm>
        <a:prstGeom prst="pie">
          <a:avLst>
            <a:gd name="adj1" fmla="val 5400000"/>
            <a:gd name="adj2" fmla="val 162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p3d z="-19050"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A4C763F-D3C6-4568-875D-F17AAB35C88F}">
      <dsp:nvSpPr>
        <dsp:cNvPr id="0" name=""/>
        <dsp:cNvSpPr/>
      </dsp:nvSpPr>
      <dsp:spPr>
        <a:xfrm>
          <a:off x="1531443" y="949933"/>
          <a:ext cx="4076700" cy="1365258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perspectiveContrastingLeftFacing" fov="2700000" zoom="82000">
            <a:rot lat="0" lon="1200000" rev="21594000"/>
          </a:camera>
          <a:lightRig rig="morning" dir="t">
            <a:rot lat="0" lon="0" rev="20400000"/>
          </a:lightRig>
        </a:scene3d>
        <a:sp3d z="-19050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o-RO" sz="1200" kern="1200" dirty="0" smtClean="0">
            <a:latin typeface="+mj-lt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o-RO" sz="1200" kern="1200" dirty="0" smtClean="0">
            <a:latin typeface="+mj-lt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o-RO" sz="1200" kern="1200" dirty="0" smtClean="0">
            <a:latin typeface="+mj-lt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o-RO" sz="1200" kern="1200" dirty="0" smtClean="0">
            <a:latin typeface="+mj-lt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200" kern="1200" dirty="0" smtClean="0">
              <a:latin typeface="+mj-lt"/>
            </a:rPr>
            <a:t>Ruperea prematură a membranelor înainte de 37 săptămâni s-a produs la 2 paciente, unul dintre acestea la 31 SG.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200" kern="1200" dirty="0" smtClean="0">
              <a:latin typeface="+mj-lt"/>
            </a:rPr>
            <a:t>S-a constatat insuficiență utero-placentară decelată ecografic , confirmată ulterior prin examen histopatologic la 5 paciente, asociată la 4 dintre acestea cu suferință fetală.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200" kern="1200" dirty="0" smtClean="0">
              <a:latin typeface="+mj-lt"/>
            </a:rPr>
            <a:t>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o-RO" sz="1200" kern="1200" dirty="0">
            <a:latin typeface="+mj-lt"/>
          </a:endParaRPr>
        </a:p>
      </dsp:txBody>
      <dsp:txXfrm>
        <a:off x="1531443" y="949933"/>
        <a:ext cx="4076700" cy="630119"/>
      </dsp:txXfrm>
    </dsp:sp>
    <dsp:sp modelId="{02F0A36C-A9BB-415B-87E4-13C34709DE9C}">
      <dsp:nvSpPr>
        <dsp:cNvPr id="0" name=""/>
        <dsp:cNvSpPr/>
      </dsp:nvSpPr>
      <dsp:spPr>
        <a:xfrm>
          <a:off x="1093470" y="1874520"/>
          <a:ext cx="937259" cy="937259"/>
        </a:xfrm>
        <a:prstGeom prst="pie">
          <a:avLst>
            <a:gd name="adj1" fmla="val 5400000"/>
            <a:gd name="adj2" fmla="val 162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p3d z="-19050"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08A7EF-8FF0-47F5-A49F-325911EFC0B6}">
      <dsp:nvSpPr>
        <dsp:cNvPr id="0" name=""/>
        <dsp:cNvSpPr/>
      </dsp:nvSpPr>
      <dsp:spPr>
        <a:xfrm>
          <a:off x="1562099" y="2093628"/>
          <a:ext cx="4076700" cy="676354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perspectiveContrastingLeftFacing" fov="2700000" zoom="82000">
            <a:rot lat="0" lon="1200000" rev="21594000"/>
          </a:camera>
          <a:lightRig rig="morning" dir="t">
            <a:rot lat="0" lon="0" rev="20400000"/>
          </a:lightRig>
        </a:scene3d>
        <a:sp3d z="-19050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o-RO" sz="1200" kern="1200" dirty="0" smtClean="0">
            <a:latin typeface="+mj-lt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200" kern="1200" dirty="0" smtClean="0">
              <a:latin typeface="+mj-lt"/>
            </a:rPr>
            <a:t>Privind aspectul morfologic al anomaliilor, s-a observat un risc mai mare la cazurile cu uter septat, 3 dintre ele născând prematur.</a:t>
          </a:r>
          <a:endParaRPr lang="ro-RO" sz="1200" kern="1200" dirty="0">
            <a:latin typeface="+mj-lt"/>
          </a:endParaRPr>
        </a:p>
      </dsp:txBody>
      <dsp:txXfrm>
        <a:off x="1562099" y="2093628"/>
        <a:ext cx="4076700" cy="6763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4176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t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51438" y="0"/>
            <a:ext cx="3941762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t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225" y="1017588"/>
            <a:ext cx="9050338" cy="50911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9638" y="6446838"/>
            <a:ext cx="7275512" cy="610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t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12892088"/>
            <a:ext cx="3941763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b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51438" y="12892088"/>
            <a:ext cx="3941762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b" anchorCtr="0" compatLnSpc="1">
            <a:prstTxWarp prst="textNoShape">
              <a:avLst/>
            </a:prstTxWarp>
          </a:bodyPr>
          <a:lstStyle>
            <a:defPPr>
              <a:defRPr kern="1200" smtId="4294967295"/>
            </a:defPPr>
            <a:lvl1pPr algn="r">
              <a:defRPr sz="1200"/>
            </a:lvl1pPr>
          </a:lstStyle>
          <a:p>
            <a:fld id="{4C2CD859-5BDD-414B-A2F5-D36FC71F6C8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133941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99212"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98425"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97637"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96850" algn="l" rtl="0" eaLnBrk="0" fontAlgn="base" hangingPunct="0">
      <a:spcBef>
        <a:spcPct val="30000"/>
      </a:spcBef>
      <a:spcAft>
        <a:spcPct val="0"/>
      </a:spcAft>
      <a:defRPr sz="3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96062" algn="l" defTabSz="198425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6pPr>
    <a:lvl7pPr marL="595274" algn="l" defTabSz="198425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7pPr>
    <a:lvl8pPr marL="694487" algn="l" defTabSz="198425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8pPr>
    <a:lvl9pPr marL="793699" algn="l" defTabSz="198425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defPPr>
              <a:defRPr kern="1200" smtId="4294967295"/>
            </a:defPPr>
            <a:lvl1pPr eaLnBrk="0" hangingPunct="0">
              <a:defRPr sz="3000">
                <a:solidFill>
                  <a:schemeClr val="tx1"/>
                </a:solidFill>
                <a:latin typeface="Arial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/>
            <a:fld id="{A1238C9C-56E6-43D9-8E19-920E016D395C}" type="slidenum">
              <a:rPr lang="en-US" sz="1200"/>
              <a:pPr eaLnBrk="1" hangingPunct="1"/>
              <a:t>1</a:t>
            </a:fld>
            <a:endParaRPr lang="en-US" sz="120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225" y="1017588"/>
            <a:ext cx="9050338" cy="5091112"/>
          </a:xfrm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>
            <a:defPPr>
              <a:defRPr kern="1200" smtId="4294967295"/>
            </a:defPPr>
          </a:lstStyle>
          <a:p>
            <a:pPr eaLnBrk="1" hangingPunct="1"/>
            <a:endParaRPr lang="en-US" smtClean="0"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51435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95250" y="2571750"/>
            <a:ext cx="51435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400050"/>
            <a:ext cx="5105400" cy="2151126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2654898"/>
            <a:ext cx="5114778" cy="825936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4918459"/>
            <a:ext cx="2002464" cy="170177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4918460"/>
            <a:ext cx="2927722" cy="17145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4917186"/>
            <a:ext cx="588336" cy="17145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5FCF9E-77CC-44A9-AE2A-A86E281955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F6182D-B8C2-4FE1-884F-4EFA60CC12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06217"/>
            <a:ext cx="1524000" cy="4388644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2"/>
            <a:ext cx="6019800" cy="4388644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4918459"/>
            <a:ext cx="2002464" cy="170177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917186"/>
            <a:ext cx="3657600" cy="17145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4914900"/>
            <a:ext cx="588336" cy="1714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AD236A4-64A1-4AA3-94D6-9BF91EC32F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51D8A1-876B-48E7-8ACF-9268DF269B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116378"/>
            <a:ext cx="6255488" cy="1021556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428751"/>
            <a:ext cx="6255488" cy="55763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4917607"/>
            <a:ext cx="2002464" cy="170177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4917608"/>
            <a:ext cx="2895600" cy="17145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4916334"/>
            <a:ext cx="588336" cy="171450"/>
          </a:xfrm>
        </p:spPr>
        <p:txBody>
          <a:bodyPr/>
          <a:lstStyle>
            <a:extLst/>
          </a:lstStyle>
          <a:p>
            <a:fld id="{FB4384D8-7003-4D9A-9CC1-A391CA18DC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42048" cy="85725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3520440" cy="3394472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200151"/>
            <a:ext cx="3520440" cy="3394472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52B49F-2816-4599-A322-2F69A58D8A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42048" cy="85725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400550"/>
            <a:ext cx="3520440" cy="3429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4400550"/>
            <a:ext cx="3520440" cy="3429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283880"/>
            <a:ext cx="3520440" cy="308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283880"/>
            <a:ext cx="3520440" cy="308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2935D4-C00A-4020-9BE0-1996777469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42048" cy="85725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04C7BB-EFA0-4CEE-A753-07A9C4E8C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641A3A-BA51-42F6-B001-214911C21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5897880" cy="88011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123062"/>
            <a:ext cx="5897880" cy="451884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239000" cy="32788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40AE43-F13C-4383-B9C4-47A95E075F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9" y="753501"/>
            <a:ext cx="4319527" cy="323443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749112"/>
            <a:ext cx="4319527" cy="323443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857250"/>
            <a:ext cx="3429000" cy="154305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2462726"/>
            <a:ext cx="3429000" cy="144018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145C3C-6B21-4B9C-B2D2-93843246E0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780752"/>
            <a:ext cx="4206240" cy="315468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51435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39000" cy="85725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207062"/>
            <a:ext cx="7239000" cy="363474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4918459"/>
            <a:ext cx="2002464" cy="170177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4918460"/>
            <a:ext cx="3657600" cy="17145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4917186"/>
            <a:ext cx="588336" cy="17145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81FAF29-36EC-4C94-897A-68BA1B788F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microsoft.com/office/2007/relationships/diagramDrawing" Target="../diagrams/drawing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QuickStyle" Target="../diagrams/quickStyle2.xml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4.jpeg"/><Relationship Id="rId10" Type="http://schemas.openxmlformats.org/officeDocument/2006/relationships/diagramLayout" Target="../diagrams/layout2.xml"/><Relationship Id="rId4" Type="http://schemas.openxmlformats.org/officeDocument/2006/relationships/diagramLayout" Target="../diagrams/layout1.xml"/><Relationship Id="rId9" Type="http://schemas.openxmlformats.org/officeDocument/2006/relationships/diagramData" Target="../diagrams/data2.xml"/><Relationship Id="rId1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Freeform 47"/>
          <p:cNvSpPr/>
          <p:nvPr/>
        </p:nvSpPr>
        <p:spPr bwMode="auto">
          <a:xfrm>
            <a:off x="0" y="0"/>
            <a:ext cx="8686800" cy="1352550"/>
          </a:xfrm>
          <a:custGeom>
            <a:avLst/>
            <a:gdLst>
              <a:gd name="T0" fmla="*/ 326580 w 26400"/>
              <a:gd name="T1" fmla="*/ 5830228 h 13824"/>
              <a:gd name="T2" fmla="*/ 930753 w 26400"/>
              <a:gd name="T3" fmla="*/ 5915559 h 13824"/>
              <a:gd name="T4" fmla="*/ 1545812 w 26400"/>
              <a:gd name="T5" fmla="*/ 5989997 h 13824"/>
              <a:gd name="T6" fmla="*/ 2169035 w 26400"/>
              <a:gd name="T7" fmla="*/ 6058989 h 13824"/>
              <a:gd name="T8" fmla="*/ 2802237 w 26400"/>
              <a:gd name="T9" fmla="*/ 6117087 h 13824"/>
              <a:gd name="T10" fmla="*/ 3440883 w 26400"/>
              <a:gd name="T11" fmla="*/ 6166561 h 13824"/>
              <a:gd name="T12" fmla="*/ 4092228 w 26400"/>
              <a:gd name="T13" fmla="*/ 6207865 h 13824"/>
              <a:gd name="T14" fmla="*/ 4749017 w 26400"/>
              <a:gd name="T15" fmla="*/ 6238730 h 13824"/>
              <a:gd name="T16" fmla="*/ 5415784 w 26400"/>
              <a:gd name="T17" fmla="*/ 6259609 h 13824"/>
              <a:gd name="T18" fmla="*/ 6084366 w 26400"/>
              <a:gd name="T19" fmla="*/ 6270956 h 13824"/>
              <a:gd name="T20" fmla="*/ 6761112 w 26400"/>
              <a:gd name="T21" fmla="*/ 6273679 h 13824"/>
              <a:gd name="T22" fmla="*/ 7436044 w 26400"/>
              <a:gd name="T23" fmla="*/ 6265509 h 13824"/>
              <a:gd name="T24" fmla="*/ 8100997 w 26400"/>
              <a:gd name="T25" fmla="*/ 6247807 h 13824"/>
              <a:gd name="T26" fmla="*/ 8762322 w 26400"/>
              <a:gd name="T27" fmla="*/ 6218305 h 13824"/>
              <a:gd name="T28" fmla="*/ 9413667 w 26400"/>
              <a:gd name="T29" fmla="*/ 6181539 h 13824"/>
              <a:gd name="T30" fmla="*/ 10056848 w 26400"/>
              <a:gd name="T31" fmla="*/ 6134335 h 13824"/>
              <a:gd name="T32" fmla="*/ 10693679 w 26400"/>
              <a:gd name="T33" fmla="*/ 6079868 h 13824"/>
              <a:gd name="T34" fmla="*/ 11318717 w 26400"/>
              <a:gd name="T35" fmla="*/ 6014054 h 13824"/>
              <a:gd name="T36" fmla="*/ 11935590 w 26400"/>
              <a:gd name="T37" fmla="*/ 5941431 h 13824"/>
              <a:gd name="T38" fmla="*/ 12545206 w 26400"/>
              <a:gd name="T39" fmla="*/ 5858823 h 13824"/>
              <a:gd name="T40" fmla="*/ 13140308 w 26400"/>
              <a:gd name="T41" fmla="*/ 5768045 h 13824"/>
              <a:gd name="T42" fmla="*/ 13727244 w 26400"/>
              <a:gd name="T43" fmla="*/ 5670004 h 13824"/>
              <a:gd name="T44" fmla="*/ 14300574 w 26400"/>
              <a:gd name="T45" fmla="*/ 5561978 h 13824"/>
              <a:gd name="T46" fmla="*/ 14866645 w 26400"/>
              <a:gd name="T47" fmla="*/ 5448960 h 13824"/>
              <a:gd name="T48" fmla="*/ 15415481 w 26400"/>
              <a:gd name="T49" fmla="*/ 5326409 h 13824"/>
              <a:gd name="T50" fmla="*/ 15954338 w 26400"/>
              <a:gd name="T51" fmla="*/ 5196596 h 13824"/>
              <a:gd name="T52" fmla="*/ 16478680 w 26400"/>
              <a:gd name="T53" fmla="*/ 5059521 h 13824"/>
              <a:gd name="T54" fmla="*/ 16992137 w 26400"/>
              <a:gd name="T55" fmla="*/ 4916546 h 13824"/>
              <a:gd name="T56" fmla="*/ 17487450 w 26400"/>
              <a:gd name="T57" fmla="*/ 4763584 h 13824"/>
              <a:gd name="T58" fmla="*/ 17972784 w 26400"/>
              <a:gd name="T59" fmla="*/ 4606992 h 13824"/>
              <a:gd name="T60" fmla="*/ 18440882 w 26400"/>
              <a:gd name="T61" fmla="*/ 4443137 h 13824"/>
              <a:gd name="T62" fmla="*/ 18889929 w 26400"/>
              <a:gd name="T63" fmla="*/ 4270659 h 13824"/>
              <a:gd name="T64" fmla="*/ 19328091 w 26400"/>
              <a:gd name="T65" fmla="*/ 4094549 h 13824"/>
              <a:gd name="T66" fmla="*/ 19747202 w 26400"/>
              <a:gd name="T67" fmla="*/ 3911177 h 13824"/>
              <a:gd name="T68" fmla="*/ 20151798 w 26400"/>
              <a:gd name="T69" fmla="*/ 3722359 h 13824"/>
              <a:gd name="T70" fmla="*/ 20538251 w 26400"/>
              <a:gd name="T71" fmla="*/ 3526732 h 13824"/>
              <a:gd name="T72" fmla="*/ 20906560 w 26400"/>
              <a:gd name="T73" fmla="*/ 3327020 h 13824"/>
              <a:gd name="T74" fmla="*/ 21256727 w 26400"/>
              <a:gd name="T75" fmla="*/ 3122315 h 13824"/>
              <a:gd name="T76" fmla="*/ 21588750 w 26400"/>
              <a:gd name="T77" fmla="*/ 2911256 h 13824"/>
              <a:gd name="T78" fmla="*/ 21901722 w 26400"/>
              <a:gd name="T79" fmla="*/ 2695204 h 13824"/>
              <a:gd name="T80" fmla="*/ 22192015 w 26400"/>
              <a:gd name="T81" fmla="*/ 2474159 h 13824"/>
              <a:gd name="T82" fmla="*/ 22464165 w 26400"/>
              <a:gd name="T83" fmla="*/ 2251299 h 13824"/>
              <a:gd name="T84" fmla="*/ 22717265 w 26400"/>
              <a:gd name="T85" fmla="*/ 2022084 h 13824"/>
              <a:gd name="T86" fmla="*/ 22947685 w 26400"/>
              <a:gd name="T87" fmla="*/ 1788330 h 13824"/>
              <a:gd name="T88" fmla="*/ 23156333 w 26400"/>
              <a:gd name="T89" fmla="*/ 1550037 h 13824"/>
              <a:gd name="T90" fmla="*/ 23344117 w 26400"/>
              <a:gd name="T91" fmla="*/ 1308567 h 13824"/>
              <a:gd name="T92" fmla="*/ 23511036 w 26400"/>
              <a:gd name="T93" fmla="*/ 1063920 h 13824"/>
              <a:gd name="T94" fmla="*/ 23652554 w 26400"/>
              <a:gd name="T95" fmla="*/ 814280 h 13824"/>
              <a:gd name="T96" fmla="*/ 23772300 w 26400"/>
              <a:gd name="T97" fmla="*/ 563279 h 13824"/>
              <a:gd name="T98" fmla="*/ 23870274 w 26400"/>
              <a:gd name="T99" fmla="*/ 307738 h 13824"/>
              <a:gd name="T100" fmla="*/ 23938311 w 26400"/>
              <a:gd name="T101" fmla="*/ 48566 h 13824"/>
              <a:gd name="T102" fmla="*/ 0 w 26400"/>
              <a:gd name="T103" fmla="*/ 5778484 h 1382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6400" h="13824">
                <a:moveTo>
                  <a:pt x="0" y="12731"/>
                </a:moveTo>
                <a:lnTo>
                  <a:pt x="142" y="12778"/>
                </a:lnTo>
                <a:lnTo>
                  <a:pt x="360" y="12845"/>
                </a:lnTo>
                <a:lnTo>
                  <a:pt x="582" y="12908"/>
                </a:lnTo>
                <a:lnTo>
                  <a:pt x="804" y="12971"/>
                </a:lnTo>
                <a:lnTo>
                  <a:pt x="1026" y="13033"/>
                </a:lnTo>
                <a:lnTo>
                  <a:pt x="1251" y="13090"/>
                </a:lnTo>
                <a:lnTo>
                  <a:pt x="1475" y="13146"/>
                </a:lnTo>
                <a:lnTo>
                  <a:pt x="1704" y="13197"/>
                </a:lnTo>
                <a:lnTo>
                  <a:pt x="1932" y="13250"/>
                </a:lnTo>
                <a:lnTo>
                  <a:pt x="2162" y="13299"/>
                </a:lnTo>
                <a:lnTo>
                  <a:pt x="2391" y="13349"/>
                </a:lnTo>
                <a:lnTo>
                  <a:pt x="2622" y="13395"/>
                </a:lnTo>
                <a:lnTo>
                  <a:pt x="2853" y="13436"/>
                </a:lnTo>
                <a:lnTo>
                  <a:pt x="3089" y="13477"/>
                </a:lnTo>
                <a:lnTo>
                  <a:pt x="3323" y="13515"/>
                </a:lnTo>
                <a:lnTo>
                  <a:pt x="3559" y="13552"/>
                </a:lnTo>
                <a:lnTo>
                  <a:pt x="3793" y="13586"/>
                </a:lnTo>
                <a:lnTo>
                  <a:pt x="4033" y="13619"/>
                </a:lnTo>
                <a:lnTo>
                  <a:pt x="4272" y="13647"/>
                </a:lnTo>
                <a:lnTo>
                  <a:pt x="4511" y="13677"/>
                </a:lnTo>
                <a:lnTo>
                  <a:pt x="4752" y="13700"/>
                </a:lnTo>
                <a:lnTo>
                  <a:pt x="4995" y="13725"/>
                </a:lnTo>
                <a:lnTo>
                  <a:pt x="5235" y="13745"/>
                </a:lnTo>
                <a:lnTo>
                  <a:pt x="5478" y="13765"/>
                </a:lnTo>
                <a:lnTo>
                  <a:pt x="5721" y="13778"/>
                </a:lnTo>
                <a:lnTo>
                  <a:pt x="5970" y="13791"/>
                </a:lnTo>
                <a:lnTo>
                  <a:pt x="6214" y="13804"/>
                </a:lnTo>
                <a:lnTo>
                  <a:pt x="6460" y="13812"/>
                </a:lnTo>
                <a:lnTo>
                  <a:pt x="6707" y="13816"/>
                </a:lnTo>
                <a:lnTo>
                  <a:pt x="6956" y="13822"/>
                </a:lnTo>
                <a:lnTo>
                  <a:pt x="7206" y="13824"/>
                </a:lnTo>
                <a:lnTo>
                  <a:pt x="7453" y="13822"/>
                </a:lnTo>
                <a:lnTo>
                  <a:pt x="7701" y="13816"/>
                </a:lnTo>
                <a:lnTo>
                  <a:pt x="7950" y="13812"/>
                </a:lnTo>
                <a:lnTo>
                  <a:pt x="8197" y="13804"/>
                </a:lnTo>
                <a:lnTo>
                  <a:pt x="8441" y="13791"/>
                </a:lnTo>
                <a:lnTo>
                  <a:pt x="8686" y="13778"/>
                </a:lnTo>
                <a:lnTo>
                  <a:pt x="8930" y="13765"/>
                </a:lnTo>
                <a:lnTo>
                  <a:pt x="9176" y="13745"/>
                </a:lnTo>
                <a:lnTo>
                  <a:pt x="9418" y="13725"/>
                </a:lnTo>
                <a:lnTo>
                  <a:pt x="9659" y="13700"/>
                </a:lnTo>
                <a:lnTo>
                  <a:pt x="9898" y="13677"/>
                </a:lnTo>
                <a:lnTo>
                  <a:pt x="10139" y="13647"/>
                </a:lnTo>
                <a:lnTo>
                  <a:pt x="10377" y="13619"/>
                </a:lnTo>
                <a:lnTo>
                  <a:pt x="10614" y="13586"/>
                </a:lnTo>
                <a:lnTo>
                  <a:pt x="10850" y="13552"/>
                </a:lnTo>
                <a:lnTo>
                  <a:pt x="11086" y="13515"/>
                </a:lnTo>
                <a:lnTo>
                  <a:pt x="11322" y="13477"/>
                </a:lnTo>
                <a:lnTo>
                  <a:pt x="11555" y="13436"/>
                </a:lnTo>
                <a:lnTo>
                  <a:pt x="11788" y="13395"/>
                </a:lnTo>
                <a:lnTo>
                  <a:pt x="12019" y="13349"/>
                </a:lnTo>
                <a:lnTo>
                  <a:pt x="12248" y="13299"/>
                </a:lnTo>
                <a:lnTo>
                  <a:pt x="12477" y="13250"/>
                </a:lnTo>
                <a:lnTo>
                  <a:pt x="12705" y="13197"/>
                </a:lnTo>
                <a:lnTo>
                  <a:pt x="12933" y="13146"/>
                </a:lnTo>
                <a:lnTo>
                  <a:pt x="13157" y="13090"/>
                </a:lnTo>
                <a:lnTo>
                  <a:pt x="13382" y="13033"/>
                </a:lnTo>
                <a:lnTo>
                  <a:pt x="13604" y="12971"/>
                </a:lnTo>
                <a:lnTo>
                  <a:pt x="13829" y="12908"/>
                </a:lnTo>
                <a:lnTo>
                  <a:pt x="14048" y="12845"/>
                </a:lnTo>
                <a:lnTo>
                  <a:pt x="14268" y="12778"/>
                </a:lnTo>
                <a:lnTo>
                  <a:pt x="14485" y="12708"/>
                </a:lnTo>
                <a:lnTo>
                  <a:pt x="14702" y="12639"/>
                </a:lnTo>
                <a:lnTo>
                  <a:pt x="14919" y="12568"/>
                </a:lnTo>
                <a:lnTo>
                  <a:pt x="15132" y="12492"/>
                </a:lnTo>
                <a:lnTo>
                  <a:pt x="15345" y="12418"/>
                </a:lnTo>
                <a:lnTo>
                  <a:pt x="15556" y="12339"/>
                </a:lnTo>
                <a:lnTo>
                  <a:pt x="15764" y="12254"/>
                </a:lnTo>
                <a:lnTo>
                  <a:pt x="15972" y="12177"/>
                </a:lnTo>
                <a:lnTo>
                  <a:pt x="16182" y="12089"/>
                </a:lnTo>
                <a:lnTo>
                  <a:pt x="16388" y="12005"/>
                </a:lnTo>
                <a:lnTo>
                  <a:pt x="16591" y="11916"/>
                </a:lnTo>
                <a:lnTo>
                  <a:pt x="16794" y="11827"/>
                </a:lnTo>
                <a:lnTo>
                  <a:pt x="16993" y="11735"/>
                </a:lnTo>
                <a:lnTo>
                  <a:pt x="17193" y="11642"/>
                </a:lnTo>
                <a:lnTo>
                  <a:pt x="17389" y="11546"/>
                </a:lnTo>
                <a:lnTo>
                  <a:pt x="17587" y="11449"/>
                </a:lnTo>
                <a:lnTo>
                  <a:pt x="17780" y="11352"/>
                </a:lnTo>
                <a:lnTo>
                  <a:pt x="17975" y="11249"/>
                </a:lnTo>
                <a:lnTo>
                  <a:pt x="18165" y="11147"/>
                </a:lnTo>
                <a:lnTo>
                  <a:pt x="18356" y="11041"/>
                </a:lnTo>
                <a:lnTo>
                  <a:pt x="18543" y="10937"/>
                </a:lnTo>
                <a:lnTo>
                  <a:pt x="18731" y="10832"/>
                </a:lnTo>
                <a:lnTo>
                  <a:pt x="18912" y="10721"/>
                </a:lnTo>
                <a:lnTo>
                  <a:pt x="19094" y="10609"/>
                </a:lnTo>
                <a:lnTo>
                  <a:pt x="19277" y="10495"/>
                </a:lnTo>
                <a:lnTo>
                  <a:pt x="19457" y="10385"/>
                </a:lnTo>
                <a:lnTo>
                  <a:pt x="19633" y="10266"/>
                </a:lnTo>
                <a:lnTo>
                  <a:pt x="19812" y="10150"/>
                </a:lnTo>
                <a:lnTo>
                  <a:pt x="19985" y="10030"/>
                </a:lnTo>
                <a:lnTo>
                  <a:pt x="20156" y="9909"/>
                </a:lnTo>
                <a:lnTo>
                  <a:pt x="20328" y="9789"/>
                </a:lnTo>
                <a:lnTo>
                  <a:pt x="20493" y="9665"/>
                </a:lnTo>
                <a:lnTo>
                  <a:pt x="20658" y="9538"/>
                </a:lnTo>
                <a:lnTo>
                  <a:pt x="20823" y="9409"/>
                </a:lnTo>
                <a:lnTo>
                  <a:pt x="20986" y="9284"/>
                </a:lnTo>
                <a:lnTo>
                  <a:pt x="21148" y="9152"/>
                </a:lnTo>
                <a:lnTo>
                  <a:pt x="21306" y="9021"/>
                </a:lnTo>
                <a:lnTo>
                  <a:pt x="21462" y="8891"/>
                </a:lnTo>
                <a:lnTo>
                  <a:pt x="21617" y="8754"/>
                </a:lnTo>
                <a:lnTo>
                  <a:pt x="21768" y="8617"/>
                </a:lnTo>
                <a:lnTo>
                  <a:pt x="21919" y="8480"/>
                </a:lnTo>
                <a:lnTo>
                  <a:pt x="22067" y="8340"/>
                </a:lnTo>
                <a:lnTo>
                  <a:pt x="22214" y="8201"/>
                </a:lnTo>
                <a:lnTo>
                  <a:pt x="22358" y="8057"/>
                </a:lnTo>
                <a:lnTo>
                  <a:pt x="22499" y="7917"/>
                </a:lnTo>
                <a:lnTo>
                  <a:pt x="22640" y="7770"/>
                </a:lnTo>
                <a:lnTo>
                  <a:pt x="22777" y="7627"/>
                </a:lnTo>
                <a:lnTo>
                  <a:pt x="22914" y="7478"/>
                </a:lnTo>
                <a:lnTo>
                  <a:pt x="23046" y="7330"/>
                </a:lnTo>
                <a:lnTo>
                  <a:pt x="23174" y="7183"/>
                </a:lnTo>
                <a:lnTo>
                  <a:pt x="23305" y="7032"/>
                </a:lnTo>
                <a:lnTo>
                  <a:pt x="23432" y="6879"/>
                </a:lnTo>
                <a:lnTo>
                  <a:pt x="23555" y="6726"/>
                </a:lnTo>
                <a:lnTo>
                  <a:pt x="23678" y="6570"/>
                </a:lnTo>
                <a:lnTo>
                  <a:pt x="23798" y="6414"/>
                </a:lnTo>
                <a:lnTo>
                  <a:pt x="23915" y="6258"/>
                </a:lnTo>
                <a:lnTo>
                  <a:pt x="24029" y="6100"/>
                </a:lnTo>
                <a:lnTo>
                  <a:pt x="24143" y="5938"/>
                </a:lnTo>
                <a:lnTo>
                  <a:pt x="24252" y="5780"/>
                </a:lnTo>
                <a:lnTo>
                  <a:pt x="24357" y="5618"/>
                </a:lnTo>
                <a:lnTo>
                  <a:pt x="24463" y="5451"/>
                </a:lnTo>
                <a:lnTo>
                  <a:pt x="24567" y="5290"/>
                </a:lnTo>
                <a:lnTo>
                  <a:pt x="24666" y="5126"/>
                </a:lnTo>
                <a:lnTo>
                  <a:pt x="24763" y="4960"/>
                </a:lnTo>
                <a:lnTo>
                  <a:pt x="24859" y="4791"/>
                </a:lnTo>
                <a:lnTo>
                  <a:pt x="24953" y="4623"/>
                </a:lnTo>
                <a:lnTo>
                  <a:pt x="25042" y="4455"/>
                </a:lnTo>
                <a:lnTo>
                  <a:pt x="25130" y="4283"/>
                </a:lnTo>
                <a:lnTo>
                  <a:pt x="25215" y="4111"/>
                </a:lnTo>
                <a:lnTo>
                  <a:pt x="25296" y="3940"/>
                </a:lnTo>
                <a:lnTo>
                  <a:pt x="25377" y="3765"/>
                </a:lnTo>
                <a:lnTo>
                  <a:pt x="25453" y="3590"/>
                </a:lnTo>
                <a:lnTo>
                  <a:pt x="25526" y="3415"/>
                </a:lnTo>
                <a:lnTo>
                  <a:pt x="25598" y="3238"/>
                </a:lnTo>
                <a:lnTo>
                  <a:pt x="25669" y="3062"/>
                </a:lnTo>
                <a:lnTo>
                  <a:pt x="25733" y="2883"/>
                </a:lnTo>
                <a:lnTo>
                  <a:pt x="25799" y="2703"/>
                </a:lnTo>
                <a:lnTo>
                  <a:pt x="25859" y="2525"/>
                </a:lnTo>
                <a:lnTo>
                  <a:pt x="25917" y="2344"/>
                </a:lnTo>
                <a:lnTo>
                  <a:pt x="25973" y="2162"/>
                </a:lnTo>
                <a:lnTo>
                  <a:pt x="26025" y="1977"/>
                </a:lnTo>
                <a:lnTo>
                  <a:pt x="26073" y="1794"/>
                </a:lnTo>
                <a:lnTo>
                  <a:pt x="26121" y="1611"/>
                </a:lnTo>
                <a:lnTo>
                  <a:pt x="26164" y="1428"/>
                </a:lnTo>
                <a:lnTo>
                  <a:pt x="26205" y="1241"/>
                </a:lnTo>
                <a:lnTo>
                  <a:pt x="26243" y="1055"/>
                </a:lnTo>
                <a:lnTo>
                  <a:pt x="26280" y="866"/>
                </a:lnTo>
                <a:lnTo>
                  <a:pt x="26313" y="678"/>
                </a:lnTo>
                <a:lnTo>
                  <a:pt x="26339" y="490"/>
                </a:lnTo>
                <a:lnTo>
                  <a:pt x="26365" y="299"/>
                </a:lnTo>
                <a:lnTo>
                  <a:pt x="26388" y="107"/>
                </a:lnTo>
                <a:lnTo>
                  <a:pt x="26400" y="0"/>
                </a:lnTo>
                <a:lnTo>
                  <a:pt x="0" y="0"/>
                </a:lnTo>
                <a:lnTo>
                  <a:pt x="0" y="127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p14="http://schemas.microsoft.com/office/powerpoint/2010/main" xmlns:p15="http://schemas.microsoft.com/office/powerpoint/2012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842" tIns="9921" rIns="19842" bIns="9921"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1060" name="Freeform 48"/>
          <p:cNvSpPr/>
          <p:nvPr/>
        </p:nvSpPr>
        <p:spPr bwMode="auto">
          <a:xfrm>
            <a:off x="1654" y="0"/>
            <a:ext cx="8075546" cy="742950"/>
          </a:xfrm>
          <a:custGeom>
            <a:avLst/>
            <a:gdLst>
              <a:gd name="T0" fmla="*/ 237331 w 25870"/>
              <a:gd name="T1" fmla="*/ 10116344 h 13598"/>
              <a:gd name="T2" fmla="*/ 771525 w 25870"/>
              <a:gd name="T3" fmla="*/ 10255250 h 13598"/>
              <a:gd name="T4" fmla="*/ 1313656 w 25870"/>
              <a:gd name="T5" fmla="*/ 10378282 h 13598"/>
              <a:gd name="T6" fmla="*/ 1863725 w 25870"/>
              <a:gd name="T7" fmla="*/ 10487025 h 13598"/>
              <a:gd name="T8" fmla="*/ 2423319 w 25870"/>
              <a:gd name="T9" fmla="*/ 10578307 h 13598"/>
              <a:gd name="T10" fmla="*/ 2990056 w 25870"/>
              <a:gd name="T11" fmla="*/ 10652919 h 13598"/>
              <a:gd name="T12" fmla="*/ 3562350 w 25870"/>
              <a:gd name="T13" fmla="*/ 10716419 h 13598"/>
              <a:gd name="T14" fmla="*/ 4140200 w 25870"/>
              <a:gd name="T15" fmla="*/ 10756900 h 13598"/>
              <a:gd name="T16" fmla="*/ 4725194 w 25870"/>
              <a:gd name="T17" fmla="*/ 10783888 h 13598"/>
              <a:gd name="T18" fmla="*/ 5317331 w 25870"/>
              <a:gd name="T19" fmla="*/ 10793413 h 13598"/>
              <a:gd name="T20" fmla="*/ 5907881 w 25870"/>
              <a:gd name="T21" fmla="*/ 10783888 h 13598"/>
              <a:gd name="T22" fmla="*/ 6493669 w 25870"/>
              <a:gd name="T23" fmla="*/ 10756900 h 13598"/>
              <a:gd name="T24" fmla="*/ 7073900 w 25870"/>
              <a:gd name="T25" fmla="*/ 10716419 h 13598"/>
              <a:gd name="T26" fmla="*/ 7646988 w 25870"/>
              <a:gd name="T27" fmla="*/ 10652919 h 13598"/>
              <a:gd name="T28" fmla="*/ 8212138 w 25870"/>
              <a:gd name="T29" fmla="*/ 10578307 h 13598"/>
              <a:gd name="T30" fmla="*/ 8770938 w 25870"/>
              <a:gd name="T31" fmla="*/ 10487025 h 13598"/>
              <a:gd name="T32" fmla="*/ 9321006 w 25870"/>
              <a:gd name="T33" fmla="*/ 10378282 h 13598"/>
              <a:gd name="T34" fmla="*/ 9864725 w 25870"/>
              <a:gd name="T35" fmla="*/ 10255250 h 13598"/>
              <a:gd name="T36" fmla="*/ 10397332 w 25870"/>
              <a:gd name="T37" fmla="*/ 10116344 h 13598"/>
              <a:gd name="T38" fmla="*/ 10922794 w 25870"/>
              <a:gd name="T39" fmla="*/ 9963150 h 13598"/>
              <a:gd name="T40" fmla="*/ 11441113 w 25870"/>
              <a:gd name="T41" fmla="*/ 9796463 h 13598"/>
              <a:gd name="T42" fmla="*/ 11945938 w 25870"/>
              <a:gd name="T43" fmla="*/ 9614694 h 13598"/>
              <a:gd name="T44" fmla="*/ 12443619 w 25870"/>
              <a:gd name="T45" fmla="*/ 9416257 h 13598"/>
              <a:gd name="T46" fmla="*/ 12927807 w 25870"/>
              <a:gd name="T47" fmla="*/ 9209882 h 13598"/>
              <a:gd name="T48" fmla="*/ 13401675 w 25870"/>
              <a:gd name="T49" fmla="*/ 8985250 h 13598"/>
              <a:gd name="T50" fmla="*/ 13866813 w 25870"/>
              <a:gd name="T51" fmla="*/ 8751094 h 13598"/>
              <a:gd name="T52" fmla="*/ 14316075 w 25870"/>
              <a:gd name="T53" fmla="*/ 8501857 h 13598"/>
              <a:gd name="T54" fmla="*/ 14755019 w 25870"/>
              <a:gd name="T55" fmla="*/ 8243094 h 13598"/>
              <a:gd name="T56" fmla="*/ 15182057 w 25870"/>
              <a:gd name="T57" fmla="*/ 7970044 h 13598"/>
              <a:gd name="T58" fmla="*/ 15598775 w 25870"/>
              <a:gd name="T59" fmla="*/ 7687469 h 13598"/>
              <a:gd name="T60" fmla="*/ 15996444 w 25870"/>
              <a:gd name="T61" fmla="*/ 7391400 h 13598"/>
              <a:gd name="T62" fmla="*/ 16384588 w 25870"/>
              <a:gd name="T63" fmla="*/ 7085807 h 13598"/>
              <a:gd name="T64" fmla="*/ 16757650 w 25870"/>
              <a:gd name="T65" fmla="*/ 6769100 h 13598"/>
              <a:gd name="T66" fmla="*/ 17114838 w 25870"/>
              <a:gd name="T67" fmla="*/ 6440488 h 13598"/>
              <a:gd name="T68" fmla="*/ 17458532 w 25870"/>
              <a:gd name="T69" fmla="*/ 6104732 h 13598"/>
              <a:gd name="T70" fmla="*/ 17787144 w 25870"/>
              <a:gd name="T71" fmla="*/ 5756275 h 13598"/>
              <a:gd name="T72" fmla="*/ 18097500 w 25870"/>
              <a:gd name="T73" fmla="*/ 5402263 h 13598"/>
              <a:gd name="T74" fmla="*/ 18393569 w 25870"/>
              <a:gd name="T75" fmla="*/ 5035550 h 13598"/>
              <a:gd name="T76" fmla="*/ 18672175 w 25870"/>
              <a:gd name="T77" fmla="*/ 4662488 h 13598"/>
              <a:gd name="T78" fmla="*/ 18934113 w 25870"/>
              <a:gd name="T79" fmla="*/ 4279900 h 13598"/>
              <a:gd name="T80" fmla="*/ 19177794 w 25870"/>
              <a:gd name="T81" fmla="*/ 3889375 h 13598"/>
              <a:gd name="T82" fmla="*/ 19405600 w 25870"/>
              <a:gd name="T83" fmla="*/ 3490913 h 13598"/>
              <a:gd name="T84" fmla="*/ 19613563 w 25870"/>
              <a:gd name="T85" fmla="*/ 3083719 h 13598"/>
              <a:gd name="T86" fmla="*/ 19802475 w 25870"/>
              <a:gd name="T87" fmla="*/ 2670969 h 13598"/>
              <a:gd name="T88" fmla="*/ 19973925 w 25870"/>
              <a:gd name="T89" fmla="*/ 2251869 h 13598"/>
              <a:gd name="T90" fmla="*/ 20124738 w 25870"/>
              <a:gd name="T91" fmla="*/ 1824831 h 13598"/>
              <a:gd name="T92" fmla="*/ 20257294 w 25870"/>
              <a:gd name="T93" fmla="*/ 1389856 h 13598"/>
              <a:gd name="T94" fmla="*/ 20368419 w 25870"/>
              <a:gd name="T95" fmla="*/ 954881 h 13598"/>
              <a:gd name="T96" fmla="*/ 20458907 w 25870"/>
              <a:gd name="T97" fmla="*/ 509588 h 13598"/>
              <a:gd name="T98" fmla="*/ 20526375 w 25870"/>
              <a:gd name="T99" fmla="*/ 57944 h 13598"/>
              <a:gd name="T100" fmla="*/ 0 w 25870"/>
              <a:gd name="T101" fmla="*/ 10048875 h 1359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5870" h="13598">
                <a:moveTo>
                  <a:pt x="0" y="12660"/>
                </a:moveTo>
                <a:lnTo>
                  <a:pt x="76" y="12684"/>
                </a:lnTo>
                <a:lnTo>
                  <a:pt x="299" y="12745"/>
                </a:lnTo>
                <a:lnTo>
                  <a:pt x="520" y="12809"/>
                </a:lnTo>
                <a:lnTo>
                  <a:pt x="744" y="12863"/>
                </a:lnTo>
                <a:lnTo>
                  <a:pt x="972" y="12920"/>
                </a:lnTo>
                <a:lnTo>
                  <a:pt x="1198" y="12972"/>
                </a:lnTo>
                <a:lnTo>
                  <a:pt x="1426" y="13024"/>
                </a:lnTo>
                <a:lnTo>
                  <a:pt x="1655" y="13075"/>
                </a:lnTo>
                <a:lnTo>
                  <a:pt x="1884" y="13124"/>
                </a:lnTo>
                <a:lnTo>
                  <a:pt x="2115" y="13169"/>
                </a:lnTo>
                <a:lnTo>
                  <a:pt x="2348" y="13212"/>
                </a:lnTo>
                <a:lnTo>
                  <a:pt x="2582" y="13251"/>
                </a:lnTo>
                <a:lnTo>
                  <a:pt x="2817" y="13291"/>
                </a:lnTo>
                <a:lnTo>
                  <a:pt x="3053" y="13327"/>
                </a:lnTo>
                <a:lnTo>
                  <a:pt x="3288" y="13362"/>
                </a:lnTo>
                <a:lnTo>
                  <a:pt x="3526" y="13395"/>
                </a:lnTo>
                <a:lnTo>
                  <a:pt x="3767" y="13421"/>
                </a:lnTo>
                <a:lnTo>
                  <a:pt x="4006" y="13453"/>
                </a:lnTo>
                <a:lnTo>
                  <a:pt x="4245" y="13476"/>
                </a:lnTo>
                <a:lnTo>
                  <a:pt x="4488" y="13501"/>
                </a:lnTo>
                <a:lnTo>
                  <a:pt x="4729" y="13520"/>
                </a:lnTo>
                <a:lnTo>
                  <a:pt x="4973" y="13538"/>
                </a:lnTo>
                <a:lnTo>
                  <a:pt x="5216" y="13552"/>
                </a:lnTo>
                <a:lnTo>
                  <a:pt x="5463" y="13567"/>
                </a:lnTo>
                <a:lnTo>
                  <a:pt x="5709" y="13580"/>
                </a:lnTo>
                <a:lnTo>
                  <a:pt x="5953" y="13586"/>
                </a:lnTo>
                <a:lnTo>
                  <a:pt x="6202" y="13591"/>
                </a:lnTo>
                <a:lnTo>
                  <a:pt x="6452" y="13596"/>
                </a:lnTo>
                <a:lnTo>
                  <a:pt x="6699" y="13598"/>
                </a:lnTo>
                <a:lnTo>
                  <a:pt x="6948" y="13596"/>
                </a:lnTo>
                <a:lnTo>
                  <a:pt x="7196" y="13591"/>
                </a:lnTo>
                <a:lnTo>
                  <a:pt x="7443" y="13586"/>
                </a:lnTo>
                <a:lnTo>
                  <a:pt x="7692" y="13580"/>
                </a:lnTo>
                <a:lnTo>
                  <a:pt x="7935" y="13567"/>
                </a:lnTo>
                <a:lnTo>
                  <a:pt x="8181" y="13552"/>
                </a:lnTo>
                <a:lnTo>
                  <a:pt x="8423" y="13538"/>
                </a:lnTo>
                <a:lnTo>
                  <a:pt x="8669" y="13520"/>
                </a:lnTo>
                <a:lnTo>
                  <a:pt x="8912" y="13501"/>
                </a:lnTo>
                <a:lnTo>
                  <a:pt x="9153" y="13476"/>
                </a:lnTo>
                <a:lnTo>
                  <a:pt x="9393" y="13453"/>
                </a:lnTo>
                <a:lnTo>
                  <a:pt x="9634" y="13421"/>
                </a:lnTo>
                <a:lnTo>
                  <a:pt x="9870" y="13395"/>
                </a:lnTo>
                <a:lnTo>
                  <a:pt x="10110" y="13362"/>
                </a:lnTo>
                <a:lnTo>
                  <a:pt x="10346" y="13327"/>
                </a:lnTo>
                <a:lnTo>
                  <a:pt x="10580" y="13291"/>
                </a:lnTo>
                <a:lnTo>
                  <a:pt x="10814" y="13251"/>
                </a:lnTo>
                <a:lnTo>
                  <a:pt x="11050" y="13212"/>
                </a:lnTo>
                <a:lnTo>
                  <a:pt x="11281" y="13169"/>
                </a:lnTo>
                <a:lnTo>
                  <a:pt x="11512" y="13124"/>
                </a:lnTo>
                <a:lnTo>
                  <a:pt x="11743" y="13075"/>
                </a:lnTo>
                <a:lnTo>
                  <a:pt x="11971" y="13024"/>
                </a:lnTo>
                <a:lnTo>
                  <a:pt x="12200" y="12972"/>
                </a:lnTo>
                <a:lnTo>
                  <a:pt x="12428" y="12920"/>
                </a:lnTo>
                <a:lnTo>
                  <a:pt x="12652" y="12863"/>
                </a:lnTo>
                <a:lnTo>
                  <a:pt x="12877" y="12809"/>
                </a:lnTo>
                <a:lnTo>
                  <a:pt x="13099" y="12745"/>
                </a:lnTo>
                <a:lnTo>
                  <a:pt x="13322" y="12684"/>
                </a:lnTo>
                <a:lnTo>
                  <a:pt x="13543" y="12619"/>
                </a:lnTo>
                <a:lnTo>
                  <a:pt x="13761" y="12552"/>
                </a:lnTo>
                <a:lnTo>
                  <a:pt x="13979" y="12482"/>
                </a:lnTo>
                <a:lnTo>
                  <a:pt x="14198" y="12413"/>
                </a:lnTo>
                <a:lnTo>
                  <a:pt x="14414" y="12342"/>
                </a:lnTo>
                <a:lnTo>
                  <a:pt x="14626" y="12266"/>
                </a:lnTo>
                <a:lnTo>
                  <a:pt x="14840" y="12192"/>
                </a:lnTo>
                <a:lnTo>
                  <a:pt x="15050" y="12113"/>
                </a:lnTo>
                <a:lnTo>
                  <a:pt x="15259" y="12030"/>
                </a:lnTo>
                <a:lnTo>
                  <a:pt x="15469" y="11951"/>
                </a:lnTo>
                <a:lnTo>
                  <a:pt x="15677" y="11863"/>
                </a:lnTo>
                <a:lnTo>
                  <a:pt x="15883" y="11779"/>
                </a:lnTo>
                <a:lnTo>
                  <a:pt x="16084" y="11690"/>
                </a:lnTo>
                <a:lnTo>
                  <a:pt x="16287" y="11603"/>
                </a:lnTo>
                <a:lnTo>
                  <a:pt x="16488" y="11510"/>
                </a:lnTo>
                <a:lnTo>
                  <a:pt x="16688" y="11418"/>
                </a:lnTo>
                <a:lnTo>
                  <a:pt x="16884" y="11320"/>
                </a:lnTo>
                <a:lnTo>
                  <a:pt x="17081" y="11225"/>
                </a:lnTo>
                <a:lnTo>
                  <a:pt x="17276" y="11126"/>
                </a:lnTo>
                <a:lnTo>
                  <a:pt x="17470" y="11025"/>
                </a:lnTo>
                <a:lnTo>
                  <a:pt x="17658" y="10921"/>
                </a:lnTo>
                <a:lnTo>
                  <a:pt x="17850" y="10815"/>
                </a:lnTo>
                <a:lnTo>
                  <a:pt x="18036" y="10711"/>
                </a:lnTo>
                <a:lnTo>
                  <a:pt x="18226" y="10606"/>
                </a:lnTo>
                <a:lnTo>
                  <a:pt x="18409" y="10495"/>
                </a:lnTo>
                <a:lnTo>
                  <a:pt x="18589" y="10385"/>
                </a:lnTo>
                <a:lnTo>
                  <a:pt x="18772" y="10271"/>
                </a:lnTo>
                <a:lnTo>
                  <a:pt x="18952" y="10158"/>
                </a:lnTo>
                <a:lnTo>
                  <a:pt x="19127" y="10041"/>
                </a:lnTo>
                <a:lnTo>
                  <a:pt x="19307" y="9926"/>
                </a:lnTo>
                <a:lnTo>
                  <a:pt x="19480" y="9805"/>
                </a:lnTo>
                <a:lnTo>
                  <a:pt x="19652" y="9685"/>
                </a:lnTo>
                <a:lnTo>
                  <a:pt x="19820" y="9563"/>
                </a:lnTo>
                <a:lnTo>
                  <a:pt x="19988" y="9439"/>
                </a:lnTo>
                <a:lnTo>
                  <a:pt x="20153" y="9312"/>
                </a:lnTo>
                <a:lnTo>
                  <a:pt x="20318" y="9183"/>
                </a:lnTo>
                <a:lnTo>
                  <a:pt x="20481" y="9058"/>
                </a:lnTo>
                <a:lnTo>
                  <a:pt x="20642" y="8927"/>
                </a:lnTo>
                <a:lnTo>
                  <a:pt x="20802" y="8795"/>
                </a:lnTo>
                <a:lnTo>
                  <a:pt x="20957" y="8665"/>
                </a:lnTo>
                <a:lnTo>
                  <a:pt x="21112" y="8528"/>
                </a:lnTo>
                <a:lnTo>
                  <a:pt x="21264" y="8391"/>
                </a:lnTo>
                <a:lnTo>
                  <a:pt x="21414" y="8254"/>
                </a:lnTo>
                <a:lnTo>
                  <a:pt x="21562" y="8114"/>
                </a:lnTo>
                <a:lnTo>
                  <a:pt x="21709" y="7975"/>
                </a:lnTo>
                <a:lnTo>
                  <a:pt x="21853" y="7833"/>
                </a:lnTo>
                <a:lnTo>
                  <a:pt x="21995" y="7691"/>
                </a:lnTo>
                <a:lnTo>
                  <a:pt x="22135" y="7546"/>
                </a:lnTo>
                <a:lnTo>
                  <a:pt x="22272" y="7401"/>
                </a:lnTo>
                <a:lnTo>
                  <a:pt x="22409" y="7252"/>
                </a:lnTo>
                <a:lnTo>
                  <a:pt x="22541" y="7103"/>
                </a:lnTo>
                <a:lnTo>
                  <a:pt x="22671" y="6957"/>
                </a:lnTo>
                <a:lnTo>
                  <a:pt x="22800" y="6806"/>
                </a:lnTo>
                <a:lnTo>
                  <a:pt x="22927" y="6653"/>
                </a:lnTo>
                <a:lnTo>
                  <a:pt x="23051" y="6501"/>
                </a:lnTo>
                <a:lnTo>
                  <a:pt x="23173" y="6344"/>
                </a:lnTo>
                <a:lnTo>
                  <a:pt x="23293" y="6189"/>
                </a:lnTo>
                <a:lnTo>
                  <a:pt x="23409" y="6032"/>
                </a:lnTo>
                <a:lnTo>
                  <a:pt x="23524" y="5874"/>
                </a:lnTo>
                <a:lnTo>
                  <a:pt x="23638" y="5712"/>
                </a:lnTo>
                <a:lnTo>
                  <a:pt x="23745" y="5554"/>
                </a:lnTo>
                <a:lnTo>
                  <a:pt x="23854" y="5392"/>
                </a:lnTo>
                <a:lnTo>
                  <a:pt x="23958" y="5227"/>
                </a:lnTo>
                <a:lnTo>
                  <a:pt x="24062" y="5065"/>
                </a:lnTo>
                <a:lnTo>
                  <a:pt x="24161" y="4900"/>
                </a:lnTo>
                <a:lnTo>
                  <a:pt x="24258" y="4733"/>
                </a:lnTo>
                <a:lnTo>
                  <a:pt x="24354" y="4565"/>
                </a:lnTo>
                <a:lnTo>
                  <a:pt x="24448" y="4398"/>
                </a:lnTo>
                <a:lnTo>
                  <a:pt x="24537" y="4228"/>
                </a:lnTo>
                <a:lnTo>
                  <a:pt x="24625" y="4057"/>
                </a:lnTo>
                <a:lnTo>
                  <a:pt x="24710" y="3885"/>
                </a:lnTo>
                <a:lnTo>
                  <a:pt x="24791" y="3713"/>
                </a:lnTo>
                <a:lnTo>
                  <a:pt x="24872" y="3539"/>
                </a:lnTo>
                <a:lnTo>
                  <a:pt x="24948" y="3365"/>
                </a:lnTo>
                <a:lnTo>
                  <a:pt x="25021" y="3190"/>
                </a:lnTo>
                <a:lnTo>
                  <a:pt x="25095" y="3012"/>
                </a:lnTo>
                <a:lnTo>
                  <a:pt x="25164" y="2837"/>
                </a:lnTo>
                <a:lnTo>
                  <a:pt x="25229" y="2657"/>
                </a:lnTo>
                <a:lnTo>
                  <a:pt x="25295" y="2479"/>
                </a:lnTo>
                <a:lnTo>
                  <a:pt x="25354" y="2299"/>
                </a:lnTo>
                <a:lnTo>
                  <a:pt x="25412" y="2118"/>
                </a:lnTo>
                <a:lnTo>
                  <a:pt x="25468" y="1938"/>
                </a:lnTo>
                <a:lnTo>
                  <a:pt x="25521" y="1751"/>
                </a:lnTo>
                <a:lnTo>
                  <a:pt x="25568" y="1570"/>
                </a:lnTo>
                <a:lnTo>
                  <a:pt x="25616" y="1386"/>
                </a:lnTo>
                <a:lnTo>
                  <a:pt x="25661" y="1203"/>
                </a:lnTo>
                <a:lnTo>
                  <a:pt x="25700" y="1015"/>
                </a:lnTo>
                <a:lnTo>
                  <a:pt x="25738" y="829"/>
                </a:lnTo>
                <a:lnTo>
                  <a:pt x="25775" y="642"/>
                </a:lnTo>
                <a:lnTo>
                  <a:pt x="25808" y="452"/>
                </a:lnTo>
                <a:lnTo>
                  <a:pt x="25834" y="264"/>
                </a:lnTo>
                <a:lnTo>
                  <a:pt x="25860" y="73"/>
                </a:lnTo>
                <a:lnTo>
                  <a:pt x="25870" y="0"/>
                </a:lnTo>
                <a:lnTo>
                  <a:pt x="0" y="0"/>
                </a:lnTo>
                <a:lnTo>
                  <a:pt x="0" y="1266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19842" tIns="9921" rIns="19842" bIns="9921"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1061" name="Freeform 42"/>
          <p:cNvSpPr/>
          <p:nvPr/>
        </p:nvSpPr>
        <p:spPr bwMode="auto">
          <a:xfrm>
            <a:off x="7728817" y="4663501"/>
            <a:ext cx="1415183" cy="479999"/>
          </a:xfrm>
          <a:custGeom>
            <a:avLst/>
            <a:gdLst>
              <a:gd name="T0" fmla="*/ 199868 w 18705"/>
              <a:gd name="T1" fmla="*/ 3566439 h 11490"/>
              <a:gd name="T2" fmla="*/ 142036 w 18705"/>
              <a:gd name="T3" fmla="*/ 3438019 h 11490"/>
              <a:gd name="T4" fmla="*/ 94691 w 18705"/>
              <a:gd name="T5" fmla="*/ 3306483 h 11490"/>
              <a:gd name="T6" fmla="*/ 54972 w 18705"/>
              <a:gd name="T7" fmla="*/ 3173077 h 11490"/>
              <a:gd name="T8" fmla="*/ 26056 w 18705"/>
              <a:gd name="T9" fmla="*/ 3037177 h 11490"/>
              <a:gd name="T10" fmla="*/ 7944 w 18705"/>
              <a:gd name="T11" fmla="*/ 2899718 h 11490"/>
              <a:gd name="T12" fmla="*/ 0 w 18705"/>
              <a:gd name="T13" fmla="*/ 2758831 h 11490"/>
              <a:gd name="T14" fmla="*/ 2860 w 18705"/>
              <a:gd name="T15" fmla="*/ 2618256 h 11490"/>
              <a:gd name="T16" fmla="*/ 16841 w 18705"/>
              <a:gd name="T17" fmla="*/ 2479239 h 11490"/>
              <a:gd name="T18" fmla="*/ 39719 w 18705"/>
              <a:gd name="T19" fmla="*/ 2343339 h 11490"/>
              <a:gd name="T20" fmla="*/ 73084 w 18705"/>
              <a:gd name="T21" fmla="*/ 2208686 h 11490"/>
              <a:gd name="T22" fmla="*/ 117251 w 18705"/>
              <a:gd name="T23" fmla="*/ 2075591 h 11490"/>
              <a:gd name="T24" fmla="*/ 169363 w 18705"/>
              <a:gd name="T25" fmla="*/ 1945302 h 11490"/>
              <a:gd name="T26" fmla="*/ 231643 w 18705"/>
              <a:gd name="T27" fmla="*/ 1818129 h 11490"/>
              <a:gd name="T28" fmla="*/ 303456 w 18705"/>
              <a:gd name="T29" fmla="*/ 1694386 h 11490"/>
              <a:gd name="T30" fmla="*/ 384483 w 18705"/>
              <a:gd name="T31" fmla="*/ 1573135 h 11490"/>
              <a:gd name="T32" fmla="*/ 472819 w 18705"/>
              <a:gd name="T33" fmla="*/ 1455002 h 11490"/>
              <a:gd name="T34" fmla="*/ 570687 w 18705"/>
              <a:gd name="T35" fmla="*/ 1339986 h 11490"/>
              <a:gd name="T36" fmla="*/ 674275 w 18705"/>
              <a:gd name="T37" fmla="*/ 1227775 h 11490"/>
              <a:gd name="T38" fmla="*/ 788667 w 18705"/>
              <a:gd name="T39" fmla="*/ 1119928 h 11490"/>
              <a:gd name="T40" fmla="*/ 909096 w 18705"/>
              <a:gd name="T41" fmla="*/ 1016756 h 11490"/>
              <a:gd name="T42" fmla="*/ 1035562 w 18705"/>
              <a:gd name="T43" fmla="*/ 916701 h 11490"/>
              <a:gd name="T44" fmla="*/ 1169655 w 18705"/>
              <a:gd name="T45" fmla="*/ 821010 h 11490"/>
              <a:gd name="T46" fmla="*/ 1311691 w 18705"/>
              <a:gd name="T47" fmla="*/ 729995 h 11490"/>
              <a:gd name="T48" fmla="*/ 1459447 w 18705"/>
              <a:gd name="T49" fmla="*/ 642719 h 11490"/>
              <a:gd name="T50" fmla="*/ 1613558 w 18705"/>
              <a:gd name="T51" fmla="*/ 561055 h 11490"/>
              <a:gd name="T52" fmla="*/ 1772435 w 18705"/>
              <a:gd name="T53" fmla="*/ 482819 h 11490"/>
              <a:gd name="T54" fmla="*/ 1938303 w 18705"/>
              <a:gd name="T55" fmla="*/ 411129 h 11490"/>
              <a:gd name="T56" fmla="*/ 2109255 w 18705"/>
              <a:gd name="T57" fmla="*/ 343802 h 11490"/>
              <a:gd name="T58" fmla="*/ 2285927 w 18705"/>
              <a:gd name="T59" fmla="*/ 282709 h 11490"/>
              <a:gd name="T60" fmla="*/ 2467682 w 18705"/>
              <a:gd name="T61" fmla="*/ 227227 h 11490"/>
              <a:gd name="T62" fmla="*/ 2652298 w 18705"/>
              <a:gd name="T63" fmla="*/ 176421 h 11490"/>
              <a:gd name="T64" fmla="*/ 2842951 w 18705"/>
              <a:gd name="T65" fmla="*/ 133095 h 11490"/>
              <a:gd name="T66" fmla="*/ 3036463 w 18705"/>
              <a:gd name="T67" fmla="*/ 94444 h 11490"/>
              <a:gd name="T68" fmla="*/ 3234742 w 18705"/>
              <a:gd name="T69" fmla="*/ 62651 h 11490"/>
              <a:gd name="T70" fmla="*/ 3436198 w 18705"/>
              <a:gd name="T71" fmla="*/ 36157 h 11490"/>
              <a:gd name="T72" fmla="*/ 3641786 w 18705"/>
              <a:gd name="T73" fmla="*/ 17767 h 11490"/>
              <a:gd name="T74" fmla="*/ 3849597 w 18705"/>
              <a:gd name="T75" fmla="*/ 5922 h 11490"/>
              <a:gd name="T76" fmla="*/ 4061857 w 18705"/>
              <a:gd name="T77" fmla="*/ 0 h 11490"/>
              <a:gd name="T78" fmla="*/ 4273482 w 18705"/>
              <a:gd name="T79" fmla="*/ 1558 h 11490"/>
              <a:gd name="T80" fmla="*/ 4482564 w 18705"/>
              <a:gd name="T81" fmla="*/ 10598 h 11490"/>
              <a:gd name="T82" fmla="*/ 4689740 w 18705"/>
              <a:gd name="T83" fmla="*/ 25559 h 11490"/>
              <a:gd name="T84" fmla="*/ 4892786 w 18705"/>
              <a:gd name="T85" fmla="*/ 47690 h 11490"/>
              <a:gd name="T86" fmla="*/ 5093924 w 18705"/>
              <a:gd name="T87" fmla="*/ 77613 h 11490"/>
              <a:gd name="T88" fmla="*/ 5289343 w 18705"/>
              <a:gd name="T89" fmla="*/ 112211 h 11490"/>
              <a:gd name="T90" fmla="*/ 5481585 w 18705"/>
              <a:gd name="T91" fmla="*/ 153978 h 11490"/>
              <a:gd name="T92" fmla="*/ 5669060 w 18705"/>
              <a:gd name="T93" fmla="*/ 201668 h 11490"/>
              <a:gd name="T94" fmla="*/ 5853675 w 18705"/>
              <a:gd name="T95" fmla="*/ 254345 h 1149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8705" h="11490">
                <a:moveTo>
                  <a:pt x="18705" y="907"/>
                </a:moveTo>
                <a:lnTo>
                  <a:pt x="18705" y="11490"/>
                </a:lnTo>
                <a:lnTo>
                  <a:pt x="654" y="11490"/>
                </a:lnTo>
                <a:lnTo>
                  <a:pt x="629" y="11442"/>
                </a:lnTo>
                <a:lnTo>
                  <a:pt x="581" y="11337"/>
                </a:lnTo>
                <a:lnTo>
                  <a:pt x="533" y="11235"/>
                </a:lnTo>
                <a:lnTo>
                  <a:pt x="490" y="11130"/>
                </a:lnTo>
                <a:lnTo>
                  <a:pt x="447" y="11030"/>
                </a:lnTo>
                <a:lnTo>
                  <a:pt x="408" y="10924"/>
                </a:lnTo>
                <a:lnTo>
                  <a:pt x="369" y="10818"/>
                </a:lnTo>
                <a:lnTo>
                  <a:pt x="331" y="10713"/>
                </a:lnTo>
                <a:lnTo>
                  <a:pt x="298" y="10608"/>
                </a:lnTo>
                <a:lnTo>
                  <a:pt x="264" y="10501"/>
                </a:lnTo>
                <a:lnTo>
                  <a:pt x="230" y="10396"/>
                </a:lnTo>
                <a:lnTo>
                  <a:pt x="201" y="10285"/>
                </a:lnTo>
                <a:lnTo>
                  <a:pt x="173" y="10180"/>
                </a:lnTo>
                <a:lnTo>
                  <a:pt x="148" y="10070"/>
                </a:lnTo>
                <a:lnTo>
                  <a:pt x="125" y="9964"/>
                </a:lnTo>
                <a:lnTo>
                  <a:pt x="101" y="9854"/>
                </a:lnTo>
                <a:lnTo>
                  <a:pt x="82" y="9744"/>
                </a:lnTo>
                <a:lnTo>
                  <a:pt x="67" y="9633"/>
                </a:lnTo>
                <a:lnTo>
                  <a:pt x="53" y="9523"/>
                </a:lnTo>
                <a:lnTo>
                  <a:pt x="39" y="9412"/>
                </a:lnTo>
                <a:lnTo>
                  <a:pt x="25" y="9303"/>
                </a:lnTo>
                <a:lnTo>
                  <a:pt x="14" y="9187"/>
                </a:lnTo>
                <a:lnTo>
                  <a:pt x="9" y="9077"/>
                </a:lnTo>
                <a:lnTo>
                  <a:pt x="5" y="8966"/>
                </a:lnTo>
                <a:lnTo>
                  <a:pt x="0" y="8851"/>
                </a:lnTo>
                <a:lnTo>
                  <a:pt x="0" y="8740"/>
                </a:lnTo>
                <a:lnTo>
                  <a:pt x="0" y="8626"/>
                </a:lnTo>
                <a:lnTo>
                  <a:pt x="5" y="8516"/>
                </a:lnTo>
                <a:lnTo>
                  <a:pt x="9" y="8400"/>
                </a:lnTo>
                <a:lnTo>
                  <a:pt x="14" y="8291"/>
                </a:lnTo>
                <a:lnTo>
                  <a:pt x="25" y="8180"/>
                </a:lnTo>
                <a:lnTo>
                  <a:pt x="39" y="8070"/>
                </a:lnTo>
                <a:lnTo>
                  <a:pt x="53" y="7954"/>
                </a:lnTo>
                <a:lnTo>
                  <a:pt x="67" y="7849"/>
                </a:lnTo>
                <a:lnTo>
                  <a:pt x="82" y="7738"/>
                </a:lnTo>
                <a:lnTo>
                  <a:pt x="101" y="7628"/>
                </a:lnTo>
                <a:lnTo>
                  <a:pt x="125" y="7518"/>
                </a:lnTo>
                <a:lnTo>
                  <a:pt x="148" y="7407"/>
                </a:lnTo>
                <a:lnTo>
                  <a:pt x="173" y="7302"/>
                </a:lnTo>
                <a:lnTo>
                  <a:pt x="201" y="7191"/>
                </a:lnTo>
                <a:lnTo>
                  <a:pt x="230" y="7086"/>
                </a:lnTo>
                <a:lnTo>
                  <a:pt x="264" y="6981"/>
                </a:lnTo>
                <a:lnTo>
                  <a:pt x="298" y="6874"/>
                </a:lnTo>
                <a:lnTo>
                  <a:pt x="331" y="6765"/>
                </a:lnTo>
                <a:lnTo>
                  <a:pt x="369" y="6659"/>
                </a:lnTo>
                <a:lnTo>
                  <a:pt x="408" y="6558"/>
                </a:lnTo>
                <a:lnTo>
                  <a:pt x="447" y="6453"/>
                </a:lnTo>
                <a:lnTo>
                  <a:pt x="490" y="6347"/>
                </a:lnTo>
                <a:lnTo>
                  <a:pt x="533" y="6241"/>
                </a:lnTo>
                <a:lnTo>
                  <a:pt x="581" y="6141"/>
                </a:lnTo>
                <a:lnTo>
                  <a:pt x="629" y="6040"/>
                </a:lnTo>
                <a:lnTo>
                  <a:pt x="682" y="5940"/>
                </a:lnTo>
                <a:lnTo>
                  <a:pt x="729" y="5833"/>
                </a:lnTo>
                <a:lnTo>
                  <a:pt x="782" y="5733"/>
                </a:lnTo>
                <a:lnTo>
                  <a:pt x="839" y="5637"/>
                </a:lnTo>
                <a:lnTo>
                  <a:pt x="898" y="5536"/>
                </a:lnTo>
                <a:lnTo>
                  <a:pt x="955" y="5436"/>
                </a:lnTo>
                <a:lnTo>
                  <a:pt x="1017" y="5334"/>
                </a:lnTo>
                <a:lnTo>
                  <a:pt x="1080" y="5238"/>
                </a:lnTo>
                <a:lnTo>
                  <a:pt x="1142" y="5143"/>
                </a:lnTo>
                <a:lnTo>
                  <a:pt x="1210" y="5047"/>
                </a:lnTo>
                <a:lnTo>
                  <a:pt x="1277" y="4951"/>
                </a:lnTo>
                <a:lnTo>
                  <a:pt x="1344" y="4855"/>
                </a:lnTo>
                <a:lnTo>
                  <a:pt x="1416" y="4759"/>
                </a:lnTo>
                <a:lnTo>
                  <a:pt x="1488" y="4668"/>
                </a:lnTo>
                <a:lnTo>
                  <a:pt x="1560" y="4572"/>
                </a:lnTo>
                <a:lnTo>
                  <a:pt x="1637" y="4481"/>
                </a:lnTo>
                <a:lnTo>
                  <a:pt x="1714" y="4390"/>
                </a:lnTo>
                <a:lnTo>
                  <a:pt x="1796" y="4299"/>
                </a:lnTo>
                <a:lnTo>
                  <a:pt x="1872" y="4208"/>
                </a:lnTo>
                <a:lnTo>
                  <a:pt x="1954" y="4117"/>
                </a:lnTo>
                <a:lnTo>
                  <a:pt x="2040" y="4030"/>
                </a:lnTo>
                <a:lnTo>
                  <a:pt x="2122" y="3939"/>
                </a:lnTo>
                <a:lnTo>
                  <a:pt x="2213" y="3853"/>
                </a:lnTo>
                <a:lnTo>
                  <a:pt x="2300" y="3766"/>
                </a:lnTo>
                <a:lnTo>
                  <a:pt x="2386" y="3680"/>
                </a:lnTo>
                <a:lnTo>
                  <a:pt x="2482" y="3593"/>
                </a:lnTo>
                <a:lnTo>
                  <a:pt x="2573" y="3511"/>
                </a:lnTo>
                <a:lnTo>
                  <a:pt x="2664" y="3425"/>
                </a:lnTo>
                <a:lnTo>
                  <a:pt x="2760" y="3344"/>
                </a:lnTo>
                <a:lnTo>
                  <a:pt x="2861" y="3262"/>
                </a:lnTo>
                <a:lnTo>
                  <a:pt x="2957" y="3181"/>
                </a:lnTo>
                <a:lnTo>
                  <a:pt x="3057" y="3099"/>
                </a:lnTo>
                <a:lnTo>
                  <a:pt x="3159" y="3023"/>
                </a:lnTo>
                <a:lnTo>
                  <a:pt x="3259" y="2941"/>
                </a:lnTo>
                <a:lnTo>
                  <a:pt x="3365" y="2864"/>
                </a:lnTo>
                <a:lnTo>
                  <a:pt x="3465" y="2787"/>
                </a:lnTo>
                <a:lnTo>
                  <a:pt x="3576" y="2711"/>
                </a:lnTo>
                <a:lnTo>
                  <a:pt x="3681" y="2634"/>
                </a:lnTo>
                <a:lnTo>
                  <a:pt x="3792" y="2561"/>
                </a:lnTo>
                <a:lnTo>
                  <a:pt x="3902" y="2485"/>
                </a:lnTo>
                <a:lnTo>
                  <a:pt x="4012" y="2413"/>
                </a:lnTo>
                <a:lnTo>
                  <a:pt x="4128" y="2342"/>
                </a:lnTo>
                <a:lnTo>
                  <a:pt x="4243" y="2269"/>
                </a:lnTo>
                <a:lnTo>
                  <a:pt x="4358" y="2201"/>
                </a:lnTo>
                <a:lnTo>
                  <a:pt x="4474" y="2130"/>
                </a:lnTo>
                <a:lnTo>
                  <a:pt x="4593" y="2062"/>
                </a:lnTo>
                <a:lnTo>
                  <a:pt x="4714" y="1996"/>
                </a:lnTo>
                <a:lnTo>
                  <a:pt x="4833" y="1928"/>
                </a:lnTo>
                <a:lnTo>
                  <a:pt x="4953" y="1861"/>
                </a:lnTo>
                <a:lnTo>
                  <a:pt x="5078" y="1800"/>
                </a:lnTo>
                <a:lnTo>
                  <a:pt x="5203" y="1736"/>
                </a:lnTo>
                <a:lnTo>
                  <a:pt x="5327" y="1674"/>
                </a:lnTo>
                <a:lnTo>
                  <a:pt x="5453" y="1611"/>
                </a:lnTo>
                <a:lnTo>
                  <a:pt x="5578" y="1549"/>
                </a:lnTo>
                <a:lnTo>
                  <a:pt x="5707" y="1492"/>
                </a:lnTo>
                <a:lnTo>
                  <a:pt x="5837" y="1435"/>
                </a:lnTo>
                <a:lnTo>
                  <a:pt x="5972" y="1377"/>
                </a:lnTo>
                <a:lnTo>
                  <a:pt x="6100" y="1319"/>
                </a:lnTo>
                <a:lnTo>
                  <a:pt x="6235" y="1267"/>
                </a:lnTo>
                <a:lnTo>
                  <a:pt x="6369" y="1209"/>
                </a:lnTo>
                <a:lnTo>
                  <a:pt x="6503" y="1156"/>
                </a:lnTo>
                <a:lnTo>
                  <a:pt x="6638" y="1103"/>
                </a:lnTo>
                <a:lnTo>
                  <a:pt x="6777" y="1055"/>
                </a:lnTo>
                <a:lnTo>
                  <a:pt x="6911" y="1003"/>
                </a:lnTo>
                <a:lnTo>
                  <a:pt x="7055" y="955"/>
                </a:lnTo>
                <a:lnTo>
                  <a:pt x="7194" y="907"/>
                </a:lnTo>
                <a:lnTo>
                  <a:pt x="7335" y="859"/>
                </a:lnTo>
                <a:lnTo>
                  <a:pt x="7474" y="816"/>
                </a:lnTo>
                <a:lnTo>
                  <a:pt x="7618" y="772"/>
                </a:lnTo>
                <a:lnTo>
                  <a:pt x="7766" y="729"/>
                </a:lnTo>
                <a:lnTo>
                  <a:pt x="7910" y="686"/>
                </a:lnTo>
                <a:lnTo>
                  <a:pt x="8054" y="647"/>
                </a:lnTo>
                <a:lnTo>
                  <a:pt x="8203" y="604"/>
                </a:lnTo>
                <a:lnTo>
                  <a:pt x="8347" y="566"/>
                </a:lnTo>
                <a:lnTo>
                  <a:pt x="8496" y="528"/>
                </a:lnTo>
                <a:lnTo>
                  <a:pt x="8644" y="494"/>
                </a:lnTo>
                <a:lnTo>
                  <a:pt x="8794" y="460"/>
                </a:lnTo>
                <a:lnTo>
                  <a:pt x="8947" y="427"/>
                </a:lnTo>
                <a:lnTo>
                  <a:pt x="9095" y="394"/>
                </a:lnTo>
                <a:lnTo>
                  <a:pt x="9250" y="360"/>
                </a:lnTo>
                <a:lnTo>
                  <a:pt x="9403" y="331"/>
                </a:lnTo>
                <a:lnTo>
                  <a:pt x="9556" y="303"/>
                </a:lnTo>
                <a:lnTo>
                  <a:pt x="9710" y="273"/>
                </a:lnTo>
                <a:lnTo>
                  <a:pt x="9868" y="249"/>
                </a:lnTo>
                <a:lnTo>
                  <a:pt x="10022" y="226"/>
                </a:lnTo>
                <a:lnTo>
                  <a:pt x="10180" y="201"/>
                </a:lnTo>
                <a:lnTo>
                  <a:pt x="10339" y="178"/>
                </a:lnTo>
                <a:lnTo>
                  <a:pt x="10497" y="153"/>
                </a:lnTo>
                <a:lnTo>
                  <a:pt x="10656" y="134"/>
                </a:lnTo>
                <a:lnTo>
                  <a:pt x="10814" y="116"/>
                </a:lnTo>
                <a:lnTo>
                  <a:pt x="10977" y="100"/>
                </a:lnTo>
                <a:lnTo>
                  <a:pt x="11135" y="82"/>
                </a:lnTo>
                <a:lnTo>
                  <a:pt x="11299" y="67"/>
                </a:lnTo>
                <a:lnTo>
                  <a:pt x="11461" y="57"/>
                </a:lnTo>
                <a:lnTo>
                  <a:pt x="11625" y="43"/>
                </a:lnTo>
                <a:lnTo>
                  <a:pt x="11789" y="34"/>
                </a:lnTo>
                <a:lnTo>
                  <a:pt x="11951" y="25"/>
                </a:lnTo>
                <a:lnTo>
                  <a:pt x="12115" y="19"/>
                </a:lnTo>
                <a:lnTo>
                  <a:pt x="12283" y="9"/>
                </a:lnTo>
                <a:lnTo>
                  <a:pt x="12446" y="5"/>
                </a:lnTo>
                <a:lnTo>
                  <a:pt x="12614" y="5"/>
                </a:lnTo>
                <a:lnTo>
                  <a:pt x="12783" y="0"/>
                </a:lnTo>
                <a:lnTo>
                  <a:pt x="12950" y="0"/>
                </a:lnTo>
                <a:lnTo>
                  <a:pt x="13113" y="0"/>
                </a:lnTo>
                <a:lnTo>
                  <a:pt x="13282" y="5"/>
                </a:lnTo>
                <a:lnTo>
                  <a:pt x="13449" y="5"/>
                </a:lnTo>
                <a:lnTo>
                  <a:pt x="13613" y="9"/>
                </a:lnTo>
                <a:lnTo>
                  <a:pt x="13781" y="19"/>
                </a:lnTo>
                <a:lnTo>
                  <a:pt x="13943" y="25"/>
                </a:lnTo>
                <a:lnTo>
                  <a:pt x="14107" y="34"/>
                </a:lnTo>
                <a:lnTo>
                  <a:pt x="14274" y="43"/>
                </a:lnTo>
                <a:lnTo>
                  <a:pt x="14438" y="57"/>
                </a:lnTo>
                <a:lnTo>
                  <a:pt x="14596" y="67"/>
                </a:lnTo>
                <a:lnTo>
                  <a:pt x="14759" y="82"/>
                </a:lnTo>
                <a:lnTo>
                  <a:pt x="14923" y="100"/>
                </a:lnTo>
                <a:lnTo>
                  <a:pt x="15081" y="116"/>
                </a:lnTo>
                <a:lnTo>
                  <a:pt x="15240" y="134"/>
                </a:lnTo>
                <a:lnTo>
                  <a:pt x="15398" y="153"/>
                </a:lnTo>
                <a:lnTo>
                  <a:pt x="15557" y="178"/>
                </a:lnTo>
                <a:lnTo>
                  <a:pt x="15715" y="201"/>
                </a:lnTo>
                <a:lnTo>
                  <a:pt x="15874" y="226"/>
                </a:lnTo>
                <a:lnTo>
                  <a:pt x="16031" y="249"/>
                </a:lnTo>
                <a:lnTo>
                  <a:pt x="16185" y="273"/>
                </a:lnTo>
                <a:lnTo>
                  <a:pt x="16339" y="303"/>
                </a:lnTo>
                <a:lnTo>
                  <a:pt x="16492" y="331"/>
                </a:lnTo>
                <a:lnTo>
                  <a:pt x="16646" y="360"/>
                </a:lnTo>
                <a:lnTo>
                  <a:pt x="16799" y="394"/>
                </a:lnTo>
                <a:lnTo>
                  <a:pt x="16953" y="427"/>
                </a:lnTo>
                <a:lnTo>
                  <a:pt x="17102" y="460"/>
                </a:lnTo>
                <a:lnTo>
                  <a:pt x="17251" y="494"/>
                </a:lnTo>
                <a:lnTo>
                  <a:pt x="17399" y="528"/>
                </a:lnTo>
                <a:lnTo>
                  <a:pt x="17549" y="566"/>
                </a:lnTo>
                <a:lnTo>
                  <a:pt x="17697" y="604"/>
                </a:lnTo>
                <a:lnTo>
                  <a:pt x="17841" y="647"/>
                </a:lnTo>
                <a:lnTo>
                  <a:pt x="17990" y="686"/>
                </a:lnTo>
                <a:lnTo>
                  <a:pt x="18133" y="729"/>
                </a:lnTo>
                <a:lnTo>
                  <a:pt x="18278" y="772"/>
                </a:lnTo>
                <a:lnTo>
                  <a:pt x="18422" y="816"/>
                </a:lnTo>
                <a:lnTo>
                  <a:pt x="18561" y="859"/>
                </a:lnTo>
                <a:lnTo>
                  <a:pt x="18705" y="90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19842" tIns="9921" rIns="19842" bIns="9921"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1036" name="Rectangle 51"/>
          <p:cNvSpPr>
            <a:spLocks noChangeArrowheads="1"/>
          </p:cNvSpPr>
          <p:nvPr/>
        </p:nvSpPr>
        <p:spPr bwMode="auto">
          <a:xfrm>
            <a:off x="152400" y="0"/>
            <a:ext cx="7467600" cy="96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p14="http://schemas.microsoft.com/office/powerpoint/2010/main" xmlns:p15="http://schemas.microsoft.com/office/powerpoint/2012/main" xmlns:a14="http://schemas.microsoft.com/office/drawing/2010/main">
                <a:solidFill>
                  <a:srgbClr val="F2FFCD"/>
                </a:solidFill>
              </a14:hiddenFill>
            </a:ext>
            <a:ext uri="{91240B29-F687-4F45-9708-019B960494DF}">
              <a14:hiddenLine xmlns="" xmlns:p14="http://schemas.microsoft.com/office/powerpoint/2010/main" xmlns:p15="http://schemas.microsoft.com/office/powerpoint/2012/main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p14="http://schemas.microsoft.com/office/powerpoint/2010/main" xmlns:p15="http://schemas.microsoft.com/office/powerpoint/2012/main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29764" tIns="14882" rIns="29764" bIns="14882">
            <a:spAutoFit/>
          </a:bodyPr>
          <a:lstStyle>
            <a:defPPr>
              <a:defRPr kern="1200" smtId="4294967295"/>
            </a:defPPr>
          </a:lstStyle>
          <a:p>
            <a:pPr defTabSz="1020717"/>
            <a:r>
              <a:rPr lang="ro-RO" sz="2000" dirty="0" smtClean="0">
                <a:latin typeface="+mj-lt"/>
              </a:rPr>
              <a:t>MECANISMELE IMPLICATE ÎN DETERMINISMUL NAȘTERII PREMATURE ASOCIATE CU ANOMALII  MULLERIENE</a:t>
            </a:r>
          </a:p>
          <a:p>
            <a:pPr defTabSz="1020717"/>
            <a:endParaRPr lang="en-US" sz="2100" b="1" dirty="0">
              <a:solidFill>
                <a:schemeClr val="bg1"/>
              </a:solidFill>
              <a:latin typeface="Gill Sans MT" pitchFamily="34" charset="0"/>
            </a:endParaRPr>
          </a:p>
        </p:txBody>
      </p:sp>
      <p:sp>
        <p:nvSpPr>
          <p:cNvPr id="1041" name="Rectangle 64"/>
          <p:cNvSpPr>
            <a:spLocks noChangeArrowheads="1"/>
          </p:cNvSpPr>
          <p:nvPr/>
        </p:nvSpPr>
        <p:spPr bwMode="auto">
          <a:xfrm>
            <a:off x="0" y="742950"/>
            <a:ext cx="7924800" cy="113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p14="http://schemas.microsoft.com/office/powerpoint/2010/main" xmlns:p15="http://schemas.microsoft.com/office/powerpoint/2012/main" xmlns:a14="http://schemas.microsoft.com/office/drawing/2010/main">
                <a:solidFill>
                  <a:srgbClr val="F2FFCD"/>
                </a:solidFill>
              </a14:hiddenFill>
            </a:ext>
            <a:ext uri="{91240B29-F687-4F45-9708-019B960494DF}">
              <a14:hiddenLine xmlns="" xmlns:p14="http://schemas.microsoft.com/office/powerpoint/2010/main" xmlns:p15="http://schemas.microsoft.com/office/powerpoint/2012/main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p14="http://schemas.microsoft.com/office/powerpoint/2010/main" xmlns:p15="http://schemas.microsoft.com/office/powerpoint/2012/main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29764" tIns="14882" rIns="29764" bIns="14882">
            <a:spAutoFit/>
          </a:bodyPr>
          <a:lstStyle>
            <a:defPPr>
              <a:defRPr kern="1200" smtId="4294967295"/>
            </a:defPPr>
          </a:lstStyle>
          <a:p>
            <a:pPr defTabSz="1020717"/>
            <a:r>
              <a:rPr lang="ro-RO" sz="1200" dirty="0" smtClean="0">
                <a:latin typeface="+mj-lt"/>
              </a:rPr>
              <a:t>Magda Manolea*, Lorena Dijmărescu*, Gina Spătaru**, Ioana Camen**, Ștefănescu </a:t>
            </a:r>
            <a:r>
              <a:rPr lang="ro-RO" sz="1200" dirty="0" smtClean="0">
                <a:latin typeface="+mj-lt"/>
              </a:rPr>
              <a:t>Cristina</a:t>
            </a:r>
            <a:r>
              <a:rPr lang="en-US" sz="1200" dirty="0" smtClean="0">
                <a:latin typeface="+mj-lt"/>
              </a:rPr>
              <a:t>**</a:t>
            </a:r>
            <a:r>
              <a:rPr lang="ro-RO" sz="1200" dirty="0" smtClean="0">
                <a:latin typeface="+mj-lt"/>
              </a:rPr>
              <a:t>, </a:t>
            </a:r>
            <a:r>
              <a:rPr lang="ro-RO" sz="1200" dirty="0" smtClean="0">
                <a:latin typeface="+mj-lt"/>
              </a:rPr>
              <a:t>Liliana Novac*</a:t>
            </a:r>
          </a:p>
          <a:p>
            <a:r>
              <a:rPr lang="ro-RO" sz="1200" dirty="0" smtClean="0">
                <a:latin typeface="+mj-lt"/>
              </a:rPr>
              <a:t> *- UMF Craiova</a:t>
            </a:r>
          </a:p>
          <a:p>
            <a:r>
              <a:rPr lang="ro-RO" sz="1200" dirty="0" smtClean="0">
                <a:latin typeface="+mj-lt"/>
              </a:rPr>
              <a:t> **- Spitalul Clinic Municipal Filantropia Craiova </a:t>
            </a:r>
          </a:p>
          <a:p>
            <a:pPr defTabSz="1020717"/>
            <a:endParaRPr lang="ro-RO" sz="1200" dirty="0" smtClean="0"/>
          </a:p>
          <a:p>
            <a:pPr defTabSz="1020717"/>
            <a:endParaRPr lang="ro-RO" sz="1200" dirty="0" smtClean="0"/>
          </a:p>
          <a:p>
            <a:pPr defTabSz="1020717"/>
            <a:endParaRPr lang="en-US" sz="1200" b="1" dirty="0">
              <a:solidFill>
                <a:schemeClr val="accent1">
                  <a:lumMod val="20000"/>
                  <a:lumOff val="80000"/>
                </a:schemeClr>
              </a:solidFill>
              <a:latin typeface="Gill Sans MT" pitchFamily="34" charset="0"/>
            </a:endParaRPr>
          </a:p>
        </p:txBody>
      </p:sp>
      <p:sp>
        <p:nvSpPr>
          <p:cNvPr id="1046" name="Rectangle 63"/>
          <p:cNvSpPr>
            <a:spLocks noChangeArrowheads="1"/>
          </p:cNvSpPr>
          <p:nvPr/>
        </p:nvSpPr>
        <p:spPr bwMode="auto">
          <a:xfrm>
            <a:off x="7953375" y="4721819"/>
            <a:ext cx="1042789" cy="35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p14="http://schemas.microsoft.com/office/powerpoint/2010/main" xmlns:p15="http://schemas.microsoft.com/office/powerpoint/2012/main" xmlns:a14="http://schemas.microsoft.com/office/drawing/2010/main">
                <a:solidFill>
                  <a:srgbClr val="669900"/>
                </a:solidFill>
              </a14:hiddenFill>
            </a:ext>
            <a:ext uri="{91240B29-F687-4F45-9708-019B960494DF}">
              <a14:hiddenLine xmlns="" xmlns:p14="http://schemas.microsoft.com/office/powerpoint/2010/main" xmlns:p15="http://schemas.microsoft.com/office/powerpoint/2012/main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p14="http://schemas.microsoft.com/office/powerpoint/2010/main" xmlns:p15="http://schemas.microsoft.com/office/powerpoint/2012/main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29764" tIns="14882" rIns="29764" bIns="14882" anchor="b">
            <a:spAutoFit/>
          </a:bodyPr>
          <a:lstStyle>
            <a:defPPr>
              <a:defRPr kern="1200" smtId="4294967295"/>
            </a:defPPr>
          </a:lstStyle>
          <a:p>
            <a:pPr algn="r" defTabSz="1020717"/>
            <a:r>
              <a:rPr lang="en-US" b="1" dirty="0">
                <a:solidFill>
                  <a:schemeClr val="bg1"/>
                </a:solidFill>
                <a:latin typeface="Gill Sans MT" pitchFamily="34" charset="0"/>
              </a:rPr>
              <a:t>Funding Source:  </a:t>
            </a:r>
          </a:p>
          <a:p>
            <a:pPr algn="r" defTabSz="1020717"/>
            <a:r>
              <a:rPr lang="en-US" dirty="0">
                <a:solidFill>
                  <a:schemeClr val="bg1"/>
                </a:solidFill>
                <a:latin typeface="Gill Sans MT" pitchFamily="34" charset="0"/>
              </a:rPr>
              <a:t>First Person</a:t>
            </a:r>
          </a:p>
          <a:p>
            <a:pPr algn="r" defTabSz="1020717"/>
            <a:r>
              <a:rPr lang="en-US" dirty="0">
                <a:solidFill>
                  <a:schemeClr val="bg1"/>
                </a:solidFill>
                <a:latin typeface="Gill Sans MT" pitchFamily="34" charset="0"/>
              </a:rPr>
              <a:t>Second Contributor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="" xmlns:p15="http://schemas.microsoft.com/office/powerpoint/2012/main" xmlns:p14="http://schemas.microsoft.com/office/powerpoint/2010/main" val="2030536342"/>
              </p:ext>
            </p:extLst>
          </p:nvPr>
        </p:nvGraphicFramePr>
        <p:xfrm>
          <a:off x="7806366" y="1116211"/>
          <a:ext cx="1143000" cy="1012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58" name="Picture 128" descr="Medical_Symbol_1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-70000"/>
            <a:extLst>
              <a:ext uri="{28A0092B-C50C-407E-A947-70E740481C1C}">
                <a14:useLocalDpi xmlns="" xmlns:p14="http://schemas.microsoft.com/office/powerpoint/2010/main" xmlns:p15="http://schemas.microsoft.com/office/powerpoint/2012/main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7591" y="95250"/>
            <a:ext cx="879409" cy="821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p14="http://schemas.microsoft.com/office/powerpoint/2010/main" xmlns:p15="http://schemas.microsoft.com/office/powerpoint/2012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p14="http://schemas.microsoft.com/office/powerpoint/2010/main" xmlns:p15="http://schemas.microsoft.com/office/powerpoint/2012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6" name="AutoShape 40"/>
          <p:cNvSpPr>
            <a:spLocks noChangeAspect="1" noChangeArrowheads="1" noTextEdit="1"/>
          </p:cNvSpPr>
          <p:nvPr/>
        </p:nvSpPr>
        <p:spPr bwMode="auto">
          <a:xfrm>
            <a:off x="8128000" y="2964656"/>
            <a:ext cx="1237258" cy="855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p14="http://schemas.microsoft.com/office/powerpoint/2010/main" xmlns:p15="http://schemas.microsoft.com/office/powerpoint/2012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p14="http://schemas.microsoft.com/office/powerpoint/2010/main" xmlns:p15="http://schemas.microsoft.com/office/powerpoint/2012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842" tIns="9921" rIns="19842" bIns="9921"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1057" name="AutoShape 34"/>
          <p:cNvSpPr>
            <a:spLocks noChangeAspect="1" noChangeArrowheads="1"/>
          </p:cNvSpPr>
          <p:nvPr/>
        </p:nvSpPr>
        <p:spPr bwMode="auto">
          <a:xfrm>
            <a:off x="0" y="1"/>
            <a:ext cx="8229600" cy="895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p14="http://schemas.microsoft.com/office/powerpoint/2010/main" xmlns:p15="http://schemas.microsoft.com/office/powerpoint/2012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p14="http://schemas.microsoft.com/office/powerpoint/2010/main" xmlns:p15="http://schemas.microsoft.com/office/powerpoint/2012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842" tIns="9921" rIns="19842" bIns="9921"/>
          <a:lstStyle>
            <a:defPPr>
              <a:defRPr kern="1200" smtId="4294967295"/>
            </a:defPPr>
          </a:lstStyle>
          <a:p>
            <a:endParaRPr lang="en-US"/>
          </a:p>
        </p:txBody>
      </p:sp>
      <p:sp>
        <p:nvSpPr>
          <p:cNvPr id="37" name="Horizontal Scroll 36"/>
          <p:cNvSpPr/>
          <p:nvPr/>
        </p:nvSpPr>
        <p:spPr bwMode="auto">
          <a:xfrm>
            <a:off x="0" y="1200150"/>
            <a:ext cx="6248400" cy="1295400"/>
          </a:xfrm>
          <a:prstGeom prst="horizontalScrol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o-RO" sz="1200" b="1" dirty="0" smtClean="0">
                <a:latin typeface="+mj-lt"/>
              </a:rPr>
              <a:t>Introducere</a:t>
            </a:r>
          </a:p>
          <a:p>
            <a:r>
              <a:rPr lang="ro-RO" sz="1100" dirty="0" smtClean="0">
                <a:latin typeface="+mj-lt"/>
              </a:rPr>
              <a:t>Anomaliile de dezvoltare ale ductelor Müller se asociază frecvent cu nașterea prematură prin limitarea expansiunii cavității uterine, implicit a endometrului. </a:t>
            </a:r>
          </a:p>
          <a:p>
            <a:r>
              <a:rPr lang="ro-RO" sz="1100" dirty="0" smtClean="0">
                <a:latin typeface="+mj-lt"/>
              </a:rPr>
              <a:t>Scopul studiului nostru este de a determina mecanismele prin care anomaliile structurale uterine  conduc la naștere prematură și riscul de dezvoltare al acestora.</a:t>
            </a:r>
          </a:p>
          <a:p>
            <a:pPr marL="0" marR="0" indent="0" algn="l" defTabSz="47037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41" name="Vertical Scroll 40"/>
          <p:cNvSpPr/>
          <p:nvPr/>
        </p:nvSpPr>
        <p:spPr bwMode="auto">
          <a:xfrm>
            <a:off x="6019800" y="2114550"/>
            <a:ext cx="3352800" cy="3028950"/>
          </a:xfrm>
          <a:prstGeom prst="verticalScrol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>
              <a:buFont typeface="Arial" pitchFamily="34" charset="0"/>
              <a:buChar char="•"/>
            </a:pPr>
            <a:r>
              <a:rPr lang="ro-RO" sz="1100" dirty="0" smtClean="0">
                <a:latin typeface="+mj-lt"/>
              </a:rPr>
              <a:t>Anomaliile uterine prin defecte de dezvoltare ale canalelor Muller asociază un risc crescut de naștere prematură prin frecvența crescută a hipoperfuziei placentare, a ruperii premature a membranelor sau prin anomalii de inserție placentară. </a:t>
            </a:r>
          </a:p>
          <a:p>
            <a:pPr algn="just">
              <a:buFont typeface="Arial" pitchFamily="34" charset="0"/>
              <a:buChar char="•"/>
            </a:pPr>
            <a:endParaRPr lang="ro-RO" sz="1100" dirty="0" smtClean="0">
              <a:latin typeface="+mj-lt"/>
            </a:endParaRPr>
          </a:p>
          <a:p>
            <a:pPr algn="just">
              <a:buFont typeface="Arial" pitchFamily="34" charset="0"/>
              <a:buChar char="•"/>
            </a:pPr>
            <a:r>
              <a:rPr lang="ro-RO" sz="1100" dirty="0" smtClean="0">
                <a:latin typeface="+mj-lt"/>
              </a:rPr>
              <a:t>Un rol important în eficientizarea tratamentului prin monitorizare atentă îl prezintă diagnosticul precoce (ideal, preconcepțional) al anomaliilor de dezvoltare uterină.</a:t>
            </a:r>
          </a:p>
          <a:p>
            <a:pPr marL="0" marR="0" indent="0" algn="just" defTabSz="47037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43" name="Diagram 42"/>
          <p:cNvGraphicFramePr/>
          <p:nvPr/>
        </p:nvGraphicFramePr>
        <p:xfrm>
          <a:off x="1143000" y="2190750"/>
          <a:ext cx="5638800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44" name="Picture 43" descr="14618704_1402660969763602_667134859_o.jpg"/>
          <p:cNvPicPr>
            <a:picLocks noChangeAspect="1"/>
          </p:cNvPicPr>
          <p:nvPr/>
        </p:nvPicPr>
        <p:blipFill>
          <a:blip r:embed="rId14" cstate="print"/>
          <a:srcRect l="31564" t="23333" r="5226" b="30741"/>
          <a:stretch>
            <a:fillRect/>
          </a:stretch>
        </p:blipFill>
        <p:spPr>
          <a:xfrm>
            <a:off x="7772400" y="1047750"/>
            <a:ext cx="1371600" cy="1066800"/>
          </a:xfrm>
          <a:prstGeom prst="rect">
            <a:avLst/>
          </a:prstGeom>
        </p:spPr>
      </p:pic>
      <p:pic>
        <p:nvPicPr>
          <p:cNvPr id="45" name="Picture 44" descr="14571860_1402660906430275_110851207_o.jpg"/>
          <p:cNvPicPr>
            <a:picLocks noChangeAspect="1"/>
          </p:cNvPicPr>
          <p:nvPr/>
        </p:nvPicPr>
        <p:blipFill>
          <a:blip r:embed="rId15" cstate="print"/>
          <a:srcRect t="5435" r="6796" b="20652"/>
          <a:stretch>
            <a:fillRect/>
          </a:stretch>
        </p:blipFill>
        <p:spPr>
          <a:xfrm>
            <a:off x="6248400" y="1047750"/>
            <a:ext cx="1371600" cy="106680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6781800" y="2190750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b="1" dirty="0" smtClean="0"/>
              <a:t> CONCLUZII</a:t>
            </a:r>
            <a:endParaRPr lang="ro-RO" sz="1200" b="1" dirty="0"/>
          </a:p>
        </p:txBody>
      </p:sp>
      <p:sp>
        <p:nvSpPr>
          <p:cNvPr id="52" name="Flowchart: Stored Data 51"/>
          <p:cNvSpPr/>
          <p:nvPr/>
        </p:nvSpPr>
        <p:spPr bwMode="auto">
          <a:xfrm>
            <a:off x="0" y="2266950"/>
            <a:ext cx="3200400" cy="2876550"/>
          </a:xfrm>
          <a:prstGeom prst="flowChartOnlineStorag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1500000" lon="21599989" rev="0"/>
            </a:camera>
            <a:lightRig rig="threePt" dir="t"/>
          </a:scene3d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08000" rIns="91440" bIns="36000" numCol="1" rtlCol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defTabSz="4703763"/>
            <a:endParaRPr lang="ro-RO" sz="1200" dirty="0" smtClean="0">
              <a:latin typeface="+mj-lt"/>
            </a:endParaRPr>
          </a:p>
          <a:p>
            <a:pPr defTabSz="4703763"/>
            <a:r>
              <a:rPr lang="ro-RO" sz="1200" dirty="0" smtClean="0">
                <a:latin typeface="+mj-lt"/>
              </a:rPr>
              <a:t>Am efectuat studiul în perioada 01.02.2014-30.06.2016 analizând clinic, paraclinic si </a:t>
            </a:r>
            <a:r>
              <a:rPr lang="ro-RO" sz="1300" dirty="0" smtClean="0">
                <a:latin typeface="+mj-lt"/>
              </a:rPr>
              <a:t>histopatologic</a:t>
            </a:r>
            <a:r>
              <a:rPr lang="ro-RO" sz="1200" dirty="0" smtClean="0">
                <a:latin typeface="+mj-lt"/>
              </a:rPr>
              <a:t> 13 sarcini obținute la femei diagnosticate anterior cu anomalii de dezvoltare a canalelor Müller cuprinzând: 6 cazuri cu uter bicorn, 4 cazuri uter septat, 3 cazuri- uter unicorn. S-au efectuat examene clinice și ecografice bilunare și s-au instituit tratamente progestative și tocolitice, efectuându-se profilaxia prematurității la 30 săptămâni gestaționale (SG) în toate cazurile.</a:t>
            </a:r>
          </a:p>
          <a:p>
            <a:pPr algn="ctr" defTabSz="4703763"/>
            <a:endParaRPr lang="ro-RO" sz="1200" dirty="0" smtClean="0">
              <a:latin typeface="+mj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667000" y="2800350"/>
            <a:ext cx="385298" cy="1863780"/>
          </a:xfrm>
          <a:prstGeom prst="rect">
            <a:avLst/>
          </a:prstGeom>
          <a:noFill/>
          <a:scene3d>
            <a:camera prst="orthographicFront">
              <a:rot lat="0" lon="1800000" rev="0"/>
            </a:camera>
            <a:lightRig rig="threePt" dir="t"/>
          </a:scene3d>
        </p:spPr>
        <p:txBody>
          <a:bodyPr vert="wordArtVert" wrap="none" rtlCol="0">
            <a:spAutoFit/>
          </a:bodyPr>
          <a:lstStyle/>
          <a:p>
            <a:r>
              <a:rPr lang="ro-RO" sz="1200" b="1" dirty="0" smtClean="0"/>
              <a:t>REZULTATE</a:t>
            </a:r>
            <a:endParaRPr lang="ro-RO" sz="12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0" y="2495550"/>
            <a:ext cx="502253" cy="1895262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ro-RO" sz="1200" b="1" dirty="0" smtClean="0"/>
              <a:t>   METODĂ</a:t>
            </a:r>
          </a:p>
          <a:p>
            <a:endParaRPr lang="ro-RO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15.10.08"/>
  <p:tag name="AS_TITLE" val="Aspose.Slides for .NET 4.0"/>
  <p:tag name="AS_VERSION" val="15.8.1.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  <a:tileRect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1751</TotalTime>
  <Words>356</Words>
  <Application>Microsoft Office PowerPoint</Application>
  <PresentationFormat>On-screen Show (16:9)</PresentationFormat>
  <Paragraphs>30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Trebuchet MS</vt:lpstr>
      <vt:lpstr>Gill Sans MT</vt:lpstr>
      <vt:lpstr>Wingdings 2</vt:lpstr>
      <vt:lpstr>Wingdings</vt:lpstr>
      <vt:lpstr>Opulent</vt:lpstr>
      <vt:lpstr>Slide 1</vt:lpstr>
    </vt:vector>
  </TitlesOfParts>
  <Company>Graphicsland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Example of a scientific poster</dc:title>
  <dc:subject>Free Research Poster</dc:subject>
  <dc:creator>Graphicsland/MakeSigns.com</dc:creator>
  <cp:keywords>scientific, research, template, custom, poster, presentation, symposium, printing, PowerPoint, create, design, example, sample, download</cp:keywords>
  <dc:description>These templates are offered for free to help your create a poster ranging from nursing research posters to psychology research posters.</dc:description>
  <cp:lastModifiedBy>User</cp:lastModifiedBy>
  <cp:revision>75</cp:revision>
  <dcterms:modified xsi:type="dcterms:W3CDTF">2016-10-12T18:02:21Z</dcterms:modified>
  <cp:category>research posters template</cp:category>
</cp:coreProperties>
</file>