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9" r:id="rId2"/>
  </p:sldIdLst>
  <p:sldSz cx="9144000" cy="5143500" type="screen16x9"/>
  <p:notesSz cx="43434000" cy="3246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ＭＳ Ｐゴシック" pitchFamily="24" charset="-128"/>
        <a:cs typeface="+mn-cs"/>
      </a:defRPr>
    </a:lvl1pPr>
    <a:lvl2pPr marL="85039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ＭＳ Ｐゴシック" pitchFamily="24" charset="-128"/>
        <a:cs typeface="+mn-cs"/>
      </a:defRPr>
    </a:lvl2pPr>
    <a:lvl3pPr marL="17007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ＭＳ Ｐゴシック" pitchFamily="24" charset="-128"/>
        <a:cs typeface="+mn-cs"/>
      </a:defRPr>
    </a:lvl3pPr>
    <a:lvl4pPr marL="25511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ＭＳ Ｐゴシック" pitchFamily="24" charset="-128"/>
        <a:cs typeface="+mn-cs"/>
      </a:defRPr>
    </a:lvl4pPr>
    <a:lvl5pPr marL="340157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ＭＳ Ｐゴシック" pitchFamily="24" charset="-128"/>
        <a:cs typeface="+mn-cs"/>
      </a:defRPr>
    </a:lvl5pPr>
    <a:lvl6pPr marL="425196" algn="l" defTabSz="170078" rtl="0" eaLnBrk="1" latinLnBrk="0" hangingPunct="1">
      <a:defRPr sz="1600" kern="1200">
        <a:solidFill>
          <a:schemeClr val="tx1"/>
        </a:solidFill>
        <a:latin typeface="Arial" charset="0"/>
        <a:ea typeface="ＭＳ Ｐゴシック" pitchFamily="24" charset="-128"/>
        <a:cs typeface="+mn-cs"/>
      </a:defRPr>
    </a:lvl6pPr>
    <a:lvl7pPr marL="510235" algn="l" defTabSz="170078" rtl="0" eaLnBrk="1" latinLnBrk="0" hangingPunct="1">
      <a:defRPr sz="1600" kern="1200">
        <a:solidFill>
          <a:schemeClr val="tx1"/>
        </a:solidFill>
        <a:latin typeface="Arial" charset="0"/>
        <a:ea typeface="ＭＳ Ｐゴシック" pitchFamily="24" charset="-128"/>
        <a:cs typeface="+mn-cs"/>
      </a:defRPr>
    </a:lvl7pPr>
    <a:lvl8pPr marL="595274" algn="l" defTabSz="170078" rtl="0" eaLnBrk="1" latinLnBrk="0" hangingPunct="1">
      <a:defRPr sz="1600" kern="1200">
        <a:solidFill>
          <a:schemeClr val="tx1"/>
        </a:solidFill>
        <a:latin typeface="Arial" charset="0"/>
        <a:ea typeface="ＭＳ Ｐゴシック" pitchFamily="24" charset="-128"/>
        <a:cs typeface="+mn-cs"/>
      </a:defRPr>
    </a:lvl8pPr>
    <a:lvl9pPr marL="680314" algn="l" defTabSz="170078" rtl="0" eaLnBrk="1" latinLnBrk="0" hangingPunct="1">
      <a:defRPr sz="1600" kern="1200">
        <a:solidFill>
          <a:schemeClr val="tx1"/>
        </a:solidFill>
        <a:latin typeface="Arial" charset="0"/>
        <a:ea typeface="ＭＳ Ｐゴシック" pitchFamily="2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66"/>
    <a:srgbClr val="FF99CC"/>
    <a:srgbClr val="FF5050"/>
    <a:srgbClr val="800080"/>
    <a:srgbClr val="CC0099"/>
    <a:srgbClr val="A50021"/>
    <a:srgbClr val="FDF9A9"/>
    <a:srgbClr val="FCF570"/>
    <a:srgbClr val="3B64B5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250" autoAdjust="0"/>
  </p:normalViewPr>
  <p:slideViewPr>
    <p:cSldViewPr snapToGrid="0">
      <p:cViewPr>
        <p:scale>
          <a:sx n="100" d="100"/>
          <a:sy n="100" d="100"/>
        </p:scale>
        <p:origin x="-516" y="264"/>
      </p:cViewPr>
      <p:guideLst>
        <p:guide orient="horz" pos="1620"/>
        <p:guide pos="2880"/>
      </p:guideLst>
    </p:cSldViewPr>
  </p:slideViewPr>
  <p:notesTextViewPr>
    <p:cViewPr>
      <p:scale>
        <a:sx n="33" d="100"/>
        <a:sy n="33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18821825" cy="1623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33682" tIns="216841" rIns="433682" bIns="216841" numCol="1" anchor="t" anchorCtr="0" compatLnSpc="1">
            <a:prstTxWarp prst="textNoShape">
              <a:avLst/>
            </a:prstTxWarp>
          </a:bodyPr>
          <a:lstStyle>
            <a:lvl1pPr>
              <a:defRPr sz="57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24601555" y="0"/>
            <a:ext cx="18821825" cy="1623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33682" tIns="216841" rIns="433682" bIns="216841" numCol="1" anchor="t" anchorCtr="0" compatLnSpc="1">
            <a:prstTxWarp prst="textNoShape">
              <a:avLst/>
            </a:prstTxWarp>
          </a:bodyPr>
          <a:lstStyle>
            <a:lvl1pPr algn="r">
              <a:defRPr sz="57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896600" y="2435225"/>
            <a:ext cx="21640800" cy="121729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343826" y="15419070"/>
            <a:ext cx="34746350" cy="14607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33682" tIns="216841" rIns="433682" bIns="21684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30832208"/>
            <a:ext cx="18821825" cy="1623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33682" tIns="216841" rIns="433682" bIns="216841" numCol="1" anchor="b" anchorCtr="0" compatLnSpc="1">
            <a:prstTxWarp prst="textNoShape">
              <a:avLst/>
            </a:prstTxWarp>
          </a:bodyPr>
          <a:lstStyle>
            <a:lvl1pPr>
              <a:defRPr sz="57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24601555" y="30832208"/>
            <a:ext cx="18821825" cy="1623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33682" tIns="216841" rIns="433682" bIns="216841" numCol="1" anchor="b" anchorCtr="0" compatLnSpc="1">
            <a:prstTxWarp prst="textNoShape">
              <a:avLst/>
            </a:prstTxWarp>
          </a:bodyPr>
          <a:lstStyle>
            <a:lvl1pPr algn="r">
              <a:defRPr sz="5700"/>
            </a:lvl1pPr>
          </a:lstStyle>
          <a:p>
            <a:pPr>
              <a:defRPr/>
            </a:pPr>
            <a:fld id="{3FEEADEB-4B7D-44E4-A2D4-0CDB4CB25D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8225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200" kern="1200">
        <a:solidFill>
          <a:schemeClr val="tx1"/>
        </a:solidFill>
        <a:latin typeface="Arial" charset="0"/>
        <a:ea typeface="ＭＳ Ｐゴシック" pitchFamily="24" charset="-128"/>
        <a:cs typeface="+mn-cs"/>
      </a:defRPr>
    </a:lvl1pPr>
    <a:lvl2pPr marL="85039" algn="l" rtl="0" eaLnBrk="0" fontAlgn="base" hangingPunct="0">
      <a:spcBef>
        <a:spcPct val="30000"/>
      </a:spcBef>
      <a:spcAft>
        <a:spcPct val="0"/>
      </a:spcAft>
      <a:defRPr sz="200" kern="1200">
        <a:solidFill>
          <a:schemeClr val="tx1"/>
        </a:solidFill>
        <a:latin typeface="Arial" charset="0"/>
        <a:ea typeface="ＭＳ Ｐゴシック" pitchFamily="24" charset="-128"/>
        <a:cs typeface="+mn-cs"/>
      </a:defRPr>
    </a:lvl2pPr>
    <a:lvl3pPr marL="170078" algn="l" rtl="0" eaLnBrk="0" fontAlgn="base" hangingPunct="0">
      <a:spcBef>
        <a:spcPct val="30000"/>
      </a:spcBef>
      <a:spcAft>
        <a:spcPct val="0"/>
      </a:spcAft>
      <a:defRPr sz="200" kern="1200">
        <a:solidFill>
          <a:schemeClr val="tx1"/>
        </a:solidFill>
        <a:latin typeface="Arial" charset="0"/>
        <a:ea typeface="ＭＳ Ｐゴシック" pitchFamily="24" charset="-128"/>
        <a:cs typeface="+mn-cs"/>
      </a:defRPr>
    </a:lvl3pPr>
    <a:lvl4pPr marL="255118" algn="l" rtl="0" eaLnBrk="0" fontAlgn="base" hangingPunct="0">
      <a:spcBef>
        <a:spcPct val="30000"/>
      </a:spcBef>
      <a:spcAft>
        <a:spcPct val="0"/>
      </a:spcAft>
      <a:defRPr sz="200" kern="1200">
        <a:solidFill>
          <a:schemeClr val="tx1"/>
        </a:solidFill>
        <a:latin typeface="Arial" charset="0"/>
        <a:ea typeface="ＭＳ Ｐゴシック" pitchFamily="24" charset="-128"/>
        <a:cs typeface="+mn-cs"/>
      </a:defRPr>
    </a:lvl4pPr>
    <a:lvl5pPr marL="340157" algn="l" rtl="0" eaLnBrk="0" fontAlgn="base" hangingPunct="0">
      <a:spcBef>
        <a:spcPct val="30000"/>
      </a:spcBef>
      <a:spcAft>
        <a:spcPct val="0"/>
      </a:spcAft>
      <a:defRPr sz="200" kern="1200">
        <a:solidFill>
          <a:schemeClr val="tx1"/>
        </a:solidFill>
        <a:latin typeface="Arial" charset="0"/>
        <a:ea typeface="ＭＳ Ｐゴシック" pitchFamily="24" charset="-128"/>
        <a:cs typeface="+mn-cs"/>
      </a:defRPr>
    </a:lvl5pPr>
    <a:lvl6pPr marL="425196" algn="l" defTabSz="170078" rtl="0" eaLnBrk="1" latinLnBrk="0" hangingPunct="1">
      <a:defRPr sz="200" kern="1200">
        <a:solidFill>
          <a:schemeClr val="tx1"/>
        </a:solidFill>
        <a:latin typeface="+mn-lt"/>
        <a:ea typeface="+mn-ea"/>
        <a:cs typeface="+mn-cs"/>
      </a:defRPr>
    </a:lvl6pPr>
    <a:lvl7pPr marL="510235" algn="l" defTabSz="170078" rtl="0" eaLnBrk="1" latinLnBrk="0" hangingPunct="1">
      <a:defRPr sz="200" kern="1200">
        <a:solidFill>
          <a:schemeClr val="tx1"/>
        </a:solidFill>
        <a:latin typeface="+mn-lt"/>
        <a:ea typeface="+mn-ea"/>
        <a:cs typeface="+mn-cs"/>
      </a:defRPr>
    </a:lvl7pPr>
    <a:lvl8pPr marL="595274" algn="l" defTabSz="170078" rtl="0" eaLnBrk="1" latinLnBrk="0" hangingPunct="1">
      <a:defRPr sz="200" kern="1200">
        <a:solidFill>
          <a:schemeClr val="tx1"/>
        </a:solidFill>
        <a:latin typeface="+mn-lt"/>
        <a:ea typeface="+mn-ea"/>
        <a:cs typeface="+mn-cs"/>
      </a:defRPr>
    </a:lvl8pPr>
    <a:lvl9pPr marL="680314" algn="l" defTabSz="170078" rtl="0" eaLnBrk="1" latinLnBrk="0" hangingPunct="1">
      <a:defRPr sz="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896600" y="2435225"/>
            <a:ext cx="21640800" cy="12172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EEADEB-4B7D-44E4-A2D4-0CDB4CB25D26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3790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932" y="1597918"/>
            <a:ext cx="7772136" cy="110232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534" y="2914551"/>
            <a:ext cx="6400932" cy="1314648"/>
          </a:xfrm>
        </p:spPr>
        <p:txBody>
          <a:bodyPr/>
          <a:lstStyle>
            <a:lvl1pPr marL="0" indent="0" algn="ctr">
              <a:buNone/>
              <a:defRPr/>
            </a:lvl1pPr>
            <a:lvl2pPr marL="85039" indent="0" algn="ctr">
              <a:buNone/>
              <a:defRPr/>
            </a:lvl2pPr>
            <a:lvl3pPr marL="170078" indent="0" algn="ctr">
              <a:buNone/>
              <a:defRPr/>
            </a:lvl3pPr>
            <a:lvl4pPr marL="255118" indent="0" algn="ctr">
              <a:buNone/>
              <a:defRPr/>
            </a:lvl4pPr>
            <a:lvl5pPr marL="340157" indent="0" algn="ctr">
              <a:buNone/>
              <a:defRPr/>
            </a:lvl5pPr>
            <a:lvl6pPr marL="425196" indent="0" algn="ctr">
              <a:buNone/>
              <a:defRPr/>
            </a:lvl6pPr>
            <a:lvl7pPr marL="510235" indent="0" algn="ctr">
              <a:buNone/>
              <a:defRPr/>
            </a:lvl7pPr>
            <a:lvl8pPr marL="595274" indent="0" algn="ctr">
              <a:buNone/>
              <a:defRPr/>
            </a:lvl8pPr>
            <a:lvl9pPr marL="680314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394242-DF5E-4EDD-91A7-4DDAA3806F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7540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9DAC02-6C09-4A0D-9345-99A80A7D99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362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67" y="205879"/>
            <a:ext cx="2057466" cy="438869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068" y="205879"/>
            <a:ext cx="6140649" cy="438869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09CF26-D224-4C89-847B-C767D00353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1217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2D0CC-A88C-4FBD-B392-8237018EE1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32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225"/>
            <a:ext cx="7772466" cy="1021457"/>
          </a:xfrm>
        </p:spPr>
        <p:txBody>
          <a:bodyPr anchor="t"/>
          <a:lstStyle>
            <a:lvl1pPr algn="l">
              <a:defRPr sz="7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84"/>
            <a:ext cx="7772466" cy="1125141"/>
          </a:xfrm>
        </p:spPr>
        <p:txBody>
          <a:bodyPr anchor="b"/>
          <a:lstStyle>
            <a:lvl1pPr marL="0" indent="0">
              <a:buNone/>
              <a:defRPr sz="400"/>
            </a:lvl1pPr>
            <a:lvl2pPr marL="85039" indent="0">
              <a:buNone/>
              <a:defRPr sz="300"/>
            </a:lvl2pPr>
            <a:lvl3pPr marL="170078" indent="0">
              <a:buNone/>
              <a:defRPr sz="300"/>
            </a:lvl3pPr>
            <a:lvl4pPr marL="255118" indent="0">
              <a:buNone/>
              <a:defRPr sz="300"/>
            </a:lvl4pPr>
            <a:lvl5pPr marL="340157" indent="0">
              <a:buNone/>
              <a:defRPr sz="300"/>
            </a:lvl5pPr>
            <a:lvl6pPr marL="425196" indent="0">
              <a:buNone/>
              <a:defRPr sz="300"/>
            </a:lvl6pPr>
            <a:lvl7pPr marL="510235" indent="0">
              <a:buNone/>
              <a:defRPr sz="300"/>
            </a:lvl7pPr>
            <a:lvl8pPr marL="595274" indent="0">
              <a:buNone/>
              <a:defRPr sz="300"/>
            </a:lvl8pPr>
            <a:lvl9pPr marL="680314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69FAD3-4DE3-41E4-AE23-99F370565F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3225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068" y="1200051"/>
            <a:ext cx="4099057" cy="3394522"/>
          </a:xfrm>
        </p:spPr>
        <p:txBody>
          <a:bodyPr/>
          <a:lstStyle>
            <a:lvl1pPr>
              <a:defRPr sz="500"/>
            </a:lvl1pPr>
            <a:lvl2pPr>
              <a:defRPr sz="400"/>
            </a:lvl2pPr>
            <a:lvl3pPr>
              <a:defRPr sz="400"/>
            </a:lvl3pPr>
            <a:lvl4pPr>
              <a:defRPr sz="300"/>
            </a:lvl4pPr>
            <a:lvl5pPr>
              <a:defRPr sz="300"/>
            </a:lvl5pPr>
            <a:lvl6pPr>
              <a:defRPr sz="300"/>
            </a:lvl6pPr>
            <a:lvl7pPr>
              <a:defRPr sz="300"/>
            </a:lvl7pPr>
            <a:lvl8pPr>
              <a:defRPr sz="300"/>
            </a:lvl8pPr>
            <a:lvl9pPr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87875" y="1200051"/>
            <a:ext cx="4099057" cy="3394522"/>
          </a:xfrm>
        </p:spPr>
        <p:txBody>
          <a:bodyPr/>
          <a:lstStyle>
            <a:lvl1pPr>
              <a:defRPr sz="500"/>
            </a:lvl1pPr>
            <a:lvl2pPr>
              <a:defRPr sz="400"/>
            </a:lvl2pPr>
            <a:lvl3pPr>
              <a:defRPr sz="400"/>
            </a:lvl3pPr>
            <a:lvl4pPr>
              <a:defRPr sz="300"/>
            </a:lvl4pPr>
            <a:lvl5pPr>
              <a:defRPr sz="300"/>
            </a:lvl5pPr>
            <a:lvl6pPr>
              <a:defRPr sz="300"/>
            </a:lvl6pPr>
            <a:lvl7pPr>
              <a:defRPr sz="300"/>
            </a:lvl7pPr>
            <a:lvl8pPr>
              <a:defRPr sz="300"/>
            </a:lvl8pPr>
            <a:lvl9pPr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9249F4-FEEC-4301-A9C8-8C11716C00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303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068" y="1151434"/>
            <a:ext cx="4040188" cy="479723"/>
          </a:xfrm>
        </p:spPr>
        <p:txBody>
          <a:bodyPr anchor="b"/>
          <a:lstStyle>
            <a:lvl1pPr marL="0" indent="0">
              <a:buNone/>
              <a:defRPr sz="400" b="1"/>
            </a:lvl1pPr>
            <a:lvl2pPr marL="85039" indent="0">
              <a:buNone/>
              <a:defRPr sz="400" b="1"/>
            </a:lvl2pPr>
            <a:lvl3pPr marL="170078" indent="0">
              <a:buNone/>
              <a:defRPr sz="300" b="1"/>
            </a:lvl3pPr>
            <a:lvl4pPr marL="255118" indent="0">
              <a:buNone/>
              <a:defRPr sz="300" b="1"/>
            </a:lvl4pPr>
            <a:lvl5pPr marL="340157" indent="0">
              <a:buNone/>
              <a:defRPr sz="300" b="1"/>
            </a:lvl5pPr>
            <a:lvl6pPr marL="425196" indent="0">
              <a:buNone/>
              <a:defRPr sz="300" b="1"/>
            </a:lvl6pPr>
            <a:lvl7pPr marL="510235" indent="0">
              <a:buNone/>
              <a:defRPr sz="300" b="1"/>
            </a:lvl7pPr>
            <a:lvl8pPr marL="595274" indent="0">
              <a:buNone/>
              <a:defRPr sz="300" b="1"/>
            </a:lvl8pPr>
            <a:lvl9pPr marL="680314" indent="0">
              <a:buNone/>
              <a:defRPr sz="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068" y="1631157"/>
            <a:ext cx="4040188" cy="2963416"/>
          </a:xfrm>
        </p:spPr>
        <p:txBody>
          <a:bodyPr/>
          <a:lstStyle>
            <a:lvl1pPr>
              <a:defRPr sz="400"/>
            </a:lvl1pPr>
            <a:lvl2pPr>
              <a:defRPr sz="400"/>
            </a:lvl2pPr>
            <a:lvl3pPr>
              <a:defRPr sz="300"/>
            </a:lvl3pPr>
            <a:lvl4pPr>
              <a:defRPr sz="300"/>
            </a:lvl4pPr>
            <a:lvl5pPr>
              <a:defRPr sz="300"/>
            </a:lvl5pPr>
            <a:lvl6pPr>
              <a:defRPr sz="300"/>
            </a:lvl6pPr>
            <a:lvl7pPr>
              <a:defRPr sz="300"/>
            </a:lvl7pPr>
            <a:lvl8pPr>
              <a:defRPr sz="300"/>
            </a:lvl8pPr>
            <a:lvl9pPr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92" y="1151434"/>
            <a:ext cx="4041841" cy="479723"/>
          </a:xfrm>
        </p:spPr>
        <p:txBody>
          <a:bodyPr anchor="b"/>
          <a:lstStyle>
            <a:lvl1pPr marL="0" indent="0">
              <a:buNone/>
              <a:defRPr sz="400" b="1"/>
            </a:lvl1pPr>
            <a:lvl2pPr marL="85039" indent="0">
              <a:buNone/>
              <a:defRPr sz="400" b="1"/>
            </a:lvl2pPr>
            <a:lvl3pPr marL="170078" indent="0">
              <a:buNone/>
              <a:defRPr sz="300" b="1"/>
            </a:lvl3pPr>
            <a:lvl4pPr marL="255118" indent="0">
              <a:buNone/>
              <a:defRPr sz="300" b="1"/>
            </a:lvl4pPr>
            <a:lvl5pPr marL="340157" indent="0">
              <a:buNone/>
              <a:defRPr sz="300" b="1"/>
            </a:lvl5pPr>
            <a:lvl6pPr marL="425196" indent="0">
              <a:buNone/>
              <a:defRPr sz="300" b="1"/>
            </a:lvl6pPr>
            <a:lvl7pPr marL="510235" indent="0">
              <a:buNone/>
              <a:defRPr sz="300" b="1"/>
            </a:lvl7pPr>
            <a:lvl8pPr marL="595274" indent="0">
              <a:buNone/>
              <a:defRPr sz="300" b="1"/>
            </a:lvl8pPr>
            <a:lvl9pPr marL="680314" indent="0">
              <a:buNone/>
              <a:defRPr sz="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92" y="1631157"/>
            <a:ext cx="4041841" cy="2963416"/>
          </a:xfrm>
        </p:spPr>
        <p:txBody>
          <a:bodyPr/>
          <a:lstStyle>
            <a:lvl1pPr>
              <a:defRPr sz="400"/>
            </a:lvl1pPr>
            <a:lvl2pPr>
              <a:defRPr sz="400"/>
            </a:lvl2pPr>
            <a:lvl3pPr>
              <a:defRPr sz="300"/>
            </a:lvl3pPr>
            <a:lvl4pPr>
              <a:defRPr sz="300"/>
            </a:lvl4pPr>
            <a:lvl5pPr>
              <a:defRPr sz="300"/>
            </a:lvl5pPr>
            <a:lvl6pPr>
              <a:defRPr sz="300"/>
            </a:lvl6pPr>
            <a:lvl7pPr>
              <a:defRPr sz="300"/>
            </a:lvl7pPr>
            <a:lvl8pPr>
              <a:defRPr sz="300"/>
            </a:lvl8pPr>
            <a:lvl9pPr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48CB2E-368C-40FC-A2DC-41CE22FE72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780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C0BC2C-35D9-46E6-A402-F58AE82890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1313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1F726D-4644-47B7-BC9C-3E1EABCB99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085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068" y="204887"/>
            <a:ext cx="3008313" cy="871389"/>
          </a:xfrm>
        </p:spPr>
        <p:txBody>
          <a:bodyPr anchor="b"/>
          <a:lstStyle>
            <a:lvl1pPr algn="l">
              <a:defRPr sz="4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182" y="204887"/>
            <a:ext cx="5111750" cy="4389686"/>
          </a:xfrm>
        </p:spPr>
        <p:txBody>
          <a:bodyPr/>
          <a:lstStyle>
            <a:lvl1pPr>
              <a:defRPr sz="600"/>
            </a:lvl1pPr>
            <a:lvl2pPr>
              <a:defRPr sz="500"/>
            </a:lvl2pPr>
            <a:lvl3pPr>
              <a:defRPr sz="400"/>
            </a:lvl3pPr>
            <a:lvl4pPr>
              <a:defRPr sz="400"/>
            </a:lvl4pPr>
            <a:lvl5pPr>
              <a:defRPr sz="400"/>
            </a:lvl5pPr>
            <a:lvl6pPr>
              <a:defRPr sz="400"/>
            </a:lvl6pPr>
            <a:lvl7pPr>
              <a:defRPr sz="400"/>
            </a:lvl7pPr>
            <a:lvl8pPr>
              <a:defRPr sz="400"/>
            </a:lvl8pPr>
            <a:lvl9pPr>
              <a:defRPr sz="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068" y="1076275"/>
            <a:ext cx="3008313" cy="3518297"/>
          </a:xfrm>
        </p:spPr>
        <p:txBody>
          <a:bodyPr/>
          <a:lstStyle>
            <a:lvl1pPr marL="0" indent="0">
              <a:buNone/>
              <a:defRPr sz="300"/>
            </a:lvl1pPr>
            <a:lvl2pPr marL="85039" indent="0">
              <a:buNone/>
              <a:defRPr sz="200"/>
            </a:lvl2pPr>
            <a:lvl3pPr marL="170078" indent="0">
              <a:buNone/>
              <a:defRPr sz="200"/>
            </a:lvl3pPr>
            <a:lvl4pPr marL="255118" indent="0">
              <a:buNone/>
              <a:defRPr sz="200"/>
            </a:lvl4pPr>
            <a:lvl5pPr marL="340157" indent="0">
              <a:buNone/>
              <a:defRPr sz="200"/>
            </a:lvl5pPr>
            <a:lvl6pPr marL="425196" indent="0">
              <a:buNone/>
              <a:defRPr sz="200"/>
            </a:lvl6pPr>
            <a:lvl7pPr marL="510235" indent="0">
              <a:buNone/>
              <a:defRPr sz="200"/>
            </a:lvl7pPr>
            <a:lvl8pPr marL="595274" indent="0">
              <a:buNone/>
              <a:defRPr sz="200"/>
            </a:lvl8pPr>
            <a:lvl9pPr marL="680314" indent="0">
              <a:buNone/>
              <a:defRPr sz="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4A80A7-F0AE-43E9-A2DA-F473732411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1207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22" y="3600401"/>
            <a:ext cx="5486466" cy="425152"/>
          </a:xfrm>
        </p:spPr>
        <p:txBody>
          <a:bodyPr anchor="b"/>
          <a:lstStyle>
            <a:lvl1pPr algn="l">
              <a:defRPr sz="4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22" y="459631"/>
            <a:ext cx="5486466" cy="3085951"/>
          </a:xfrm>
        </p:spPr>
        <p:txBody>
          <a:bodyPr/>
          <a:lstStyle>
            <a:lvl1pPr marL="0" indent="0">
              <a:buNone/>
              <a:defRPr sz="600"/>
            </a:lvl1pPr>
            <a:lvl2pPr marL="85039" indent="0">
              <a:buNone/>
              <a:defRPr sz="500"/>
            </a:lvl2pPr>
            <a:lvl3pPr marL="170078" indent="0">
              <a:buNone/>
              <a:defRPr sz="400"/>
            </a:lvl3pPr>
            <a:lvl4pPr marL="255118" indent="0">
              <a:buNone/>
              <a:defRPr sz="400"/>
            </a:lvl4pPr>
            <a:lvl5pPr marL="340157" indent="0">
              <a:buNone/>
              <a:defRPr sz="400"/>
            </a:lvl5pPr>
            <a:lvl6pPr marL="425196" indent="0">
              <a:buNone/>
              <a:defRPr sz="400"/>
            </a:lvl6pPr>
            <a:lvl7pPr marL="510235" indent="0">
              <a:buNone/>
              <a:defRPr sz="400"/>
            </a:lvl7pPr>
            <a:lvl8pPr marL="595274" indent="0">
              <a:buNone/>
              <a:defRPr sz="400"/>
            </a:lvl8pPr>
            <a:lvl9pPr marL="680314" indent="0">
              <a:buNone/>
              <a:defRPr sz="4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22" y="4025553"/>
            <a:ext cx="5486466" cy="603498"/>
          </a:xfrm>
        </p:spPr>
        <p:txBody>
          <a:bodyPr/>
          <a:lstStyle>
            <a:lvl1pPr marL="0" indent="0">
              <a:buNone/>
              <a:defRPr sz="300"/>
            </a:lvl1pPr>
            <a:lvl2pPr marL="85039" indent="0">
              <a:buNone/>
              <a:defRPr sz="200"/>
            </a:lvl2pPr>
            <a:lvl3pPr marL="170078" indent="0">
              <a:buNone/>
              <a:defRPr sz="200"/>
            </a:lvl3pPr>
            <a:lvl4pPr marL="255118" indent="0">
              <a:buNone/>
              <a:defRPr sz="200"/>
            </a:lvl4pPr>
            <a:lvl5pPr marL="340157" indent="0">
              <a:buNone/>
              <a:defRPr sz="200"/>
            </a:lvl5pPr>
            <a:lvl6pPr marL="425196" indent="0">
              <a:buNone/>
              <a:defRPr sz="200"/>
            </a:lvl6pPr>
            <a:lvl7pPr marL="510235" indent="0">
              <a:buNone/>
              <a:defRPr sz="200"/>
            </a:lvl7pPr>
            <a:lvl8pPr marL="595274" indent="0">
              <a:buNone/>
              <a:defRPr sz="200"/>
            </a:lvl8pPr>
            <a:lvl9pPr marL="680314" indent="0">
              <a:buNone/>
              <a:defRPr sz="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4F4578-6E6F-4CC1-A37D-E4828ECDBC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7918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89" y="205941"/>
            <a:ext cx="8229864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38" tIns="40819" rIns="81638" bIns="4081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89" y="1200113"/>
            <a:ext cx="8229864" cy="3394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38" tIns="40819" rIns="81638" bIns="4081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89" y="4683807"/>
            <a:ext cx="2133864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1638" tIns="40819" rIns="81638" bIns="40819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89" y="4683807"/>
            <a:ext cx="2895864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1638" tIns="40819" rIns="81638" bIns="40819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89" y="4683807"/>
            <a:ext cx="2133864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1638" tIns="40819" rIns="81638" bIns="4081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ADC9079C-245C-4D06-BE6D-5A9B042760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816435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+mj-lt"/>
          <a:ea typeface="ＭＳ Ｐゴシック" pitchFamily="24" charset="-128"/>
          <a:cs typeface="+mj-cs"/>
        </a:defRPr>
      </a:lvl1pPr>
      <a:lvl2pPr algn="ctr" defTabSz="816435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  <a:ea typeface="ＭＳ Ｐゴシック" pitchFamily="24" charset="-128"/>
        </a:defRPr>
      </a:lvl2pPr>
      <a:lvl3pPr algn="ctr" defTabSz="816435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  <a:ea typeface="ＭＳ Ｐゴシック" pitchFamily="24" charset="-128"/>
        </a:defRPr>
      </a:lvl3pPr>
      <a:lvl4pPr algn="ctr" defTabSz="816435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  <a:ea typeface="ＭＳ Ｐゴシック" pitchFamily="24" charset="-128"/>
        </a:defRPr>
      </a:lvl4pPr>
      <a:lvl5pPr algn="ctr" defTabSz="816435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  <a:ea typeface="ＭＳ Ｐゴシック" pitchFamily="24" charset="-128"/>
        </a:defRPr>
      </a:lvl5pPr>
      <a:lvl6pPr marL="85039" algn="ctr" defTabSz="816435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6pPr>
      <a:lvl7pPr marL="170078" algn="ctr" defTabSz="816435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7pPr>
      <a:lvl8pPr marL="255118" algn="ctr" defTabSz="816435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8pPr>
      <a:lvl9pPr marL="340157" algn="ctr" defTabSz="816435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9pPr>
    </p:titleStyle>
    <p:bodyStyle>
      <a:lvl1pPr marL="306200" indent="-306200" algn="l" defTabSz="816435" rtl="0" eaLnBrk="0" fontAlgn="base" hangingPunct="0">
        <a:spcBef>
          <a:spcPct val="20000"/>
        </a:spcBef>
        <a:spcAft>
          <a:spcPct val="0"/>
        </a:spcAft>
        <a:buChar char="•"/>
        <a:defRPr sz="2900">
          <a:solidFill>
            <a:schemeClr val="tx1"/>
          </a:solidFill>
          <a:latin typeface="+mn-lt"/>
          <a:ea typeface="ＭＳ Ｐゴシック" pitchFamily="24" charset="-128"/>
          <a:cs typeface="+mn-cs"/>
        </a:defRPr>
      </a:lvl1pPr>
      <a:lvl2pPr marL="663188" indent="-255118" algn="l" defTabSz="816435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tx1"/>
          </a:solidFill>
          <a:latin typeface="+mn-lt"/>
          <a:ea typeface="ＭＳ Ｐゴシック" pitchFamily="24" charset="-128"/>
        </a:defRPr>
      </a:lvl2pPr>
      <a:lvl3pPr marL="1020470" indent="-204035" algn="l" defTabSz="816435" rtl="0" eaLnBrk="0" fontAlgn="base" hangingPunct="0">
        <a:spcBef>
          <a:spcPct val="20000"/>
        </a:spcBef>
        <a:spcAft>
          <a:spcPct val="0"/>
        </a:spcAft>
        <a:buChar char="•"/>
        <a:defRPr sz="2100">
          <a:solidFill>
            <a:schemeClr val="tx1"/>
          </a:solidFill>
          <a:latin typeface="+mn-lt"/>
          <a:ea typeface="ＭＳ Ｐゴシック" pitchFamily="24" charset="-128"/>
        </a:defRPr>
      </a:lvl3pPr>
      <a:lvl4pPr marL="1428540" indent="-204035" algn="l" defTabSz="816435" rtl="0" eaLnBrk="0" fontAlgn="base" hangingPunct="0">
        <a:spcBef>
          <a:spcPct val="20000"/>
        </a:spcBef>
        <a:spcAft>
          <a:spcPct val="0"/>
        </a:spcAft>
        <a:buChar char="–"/>
        <a:defRPr sz="1800">
          <a:solidFill>
            <a:schemeClr val="tx1"/>
          </a:solidFill>
          <a:latin typeface="+mn-lt"/>
          <a:ea typeface="ＭＳ Ｐゴシック" pitchFamily="24" charset="-128"/>
        </a:defRPr>
      </a:lvl4pPr>
      <a:lvl5pPr marL="1836906" indent="-204035" algn="l" defTabSz="816435" rtl="0" eaLnBrk="0" fontAlgn="base" hangingPunct="0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ea typeface="ＭＳ Ｐゴシック" pitchFamily="24" charset="-128"/>
        </a:defRPr>
      </a:lvl5pPr>
      <a:lvl6pPr marL="1921945" indent="-204035" algn="l" defTabSz="816435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</a:defRPr>
      </a:lvl6pPr>
      <a:lvl7pPr marL="2006984" indent="-204035" algn="l" defTabSz="816435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</a:defRPr>
      </a:lvl7pPr>
      <a:lvl8pPr marL="2092023" indent="-204035" algn="l" defTabSz="816435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</a:defRPr>
      </a:lvl8pPr>
      <a:lvl9pPr marL="2177063" indent="-204035" algn="l" defTabSz="816435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70078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1pPr>
      <a:lvl2pPr marL="85039" algn="l" defTabSz="170078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2pPr>
      <a:lvl3pPr marL="170078" algn="l" defTabSz="170078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3pPr>
      <a:lvl4pPr marL="255118" algn="l" defTabSz="170078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4pPr>
      <a:lvl5pPr marL="340157" algn="l" defTabSz="170078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5pPr>
      <a:lvl6pPr marL="425196" algn="l" defTabSz="170078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6pPr>
      <a:lvl7pPr marL="510235" algn="l" defTabSz="170078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7pPr>
      <a:lvl8pPr marL="595274" algn="l" defTabSz="170078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8pPr>
      <a:lvl9pPr marL="680314" algn="l" defTabSz="170078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 bwMode="auto">
          <a:xfrm>
            <a:off x="681037" y="43840"/>
            <a:ext cx="7781925" cy="701595"/>
          </a:xfrm>
          <a:prstGeom prst="roundRect">
            <a:avLst/>
          </a:prstGeom>
          <a:solidFill>
            <a:schemeClr val="tx1">
              <a:alpha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17008" tIns="8504" rIns="17008" bIns="8504" numCol="1" rtlCol="0" anchor="t" anchorCtr="0" compatLnSpc="1">
            <a:prstTxWarp prst="textNoShape">
              <a:avLst/>
            </a:prstTxWarp>
          </a:bodyPr>
          <a:lstStyle/>
          <a:p>
            <a:pPr algn="ctr" defTabSz="816435"/>
            <a:r>
              <a:rPr lang="vi-VN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mpactul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infectiilor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materno-fetale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in </a:t>
            </a:r>
            <a:r>
              <a:rPr lang="en-US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prematuritate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prezentare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caz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 </a:t>
            </a:r>
          </a:p>
          <a:p>
            <a:pPr algn="ctr" defTabSz="816435"/>
            <a:r>
              <a:rPr lang="vi-VN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Adina </a:t>
            </a:r>
            <a:r>
              <a:rPr lang="vi-VN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Elena Afloarea , Cătălin George Nenciu, Andreea Ruxandra Albu, Florica Sandru, Mihai Cristian Dumitrașcu</a:t>
            </a:r>
          </a:p>
          <a:p>
            <a:pPr algn="ctr" defTabSz="816435"/>
            <a:r>
              <a:rPr lang="vi-VN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Secția Obstetrică-Ginecologie, Spitalul Universitar de Urgență, București, România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954" y="43840"/>
            <a:ext cx="563421" cy="7015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70" y="43840"/>
            <a:ext cx="590962" cy="70159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50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2083982" y="907163"/>
            <a:ext cx="6966214" cy="453804"/>
          </a:xfrm>
          <a:prstGeom prst="rect">
            <a:avLst/>
          </a:prstGeom>
          <a:solidFill>
            <a:srgbClr val="800080">
              <a:alpha val="50000"/>
            </a:srgbClr>
          </a:solidFill>
          <a:ln>
            <a:noFill/>
          </a:ln>
        </p:spPr>
        <p:txBody>
          <a:bodyPr wrap="none" lIns="17008" tIns="8504" rIns="17008" bIns="8504" rtlCol="0">
            <a:noAutofit/>
          </a:bodyPr>
          <a:lstStyle/>
          <a:p>
            <a:pPr algn="just"/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Infectiile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reprezinta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o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problema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medico-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sociala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indiferent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varsta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sexul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regiune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pacientului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Cu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atat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mai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mult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orice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infectie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devine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mai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importanta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in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sarcina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datorita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riscului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transmitere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verticala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a 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infectiei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83981" y="1397336"/>
            <a:ext cx="3373843" cy="3710493"/>
          </a:xfrm>
          <a:prstGeom prst="rect">
            <a:avLst/>
          </a:prstGeom>
          <a:solidFill>
            <a:srgbClr val="660066">
              <a:alpha val="50000"/>
            </a:srgbClr>
          </a:solidFill>
        </p:spPr>
        <p:txBody>
          <a:bodyPr wrap="square" lIns="17008" tIns="8504" rIns="17008" bIns="8504" rtlCol="0">
            <a:spAutoFit/>
          </a:bodyPr>
          <a:lstStyle/>
          <a:p>
            <a:pPr algn="just"/>
            <a:r>
              <a:rPr lang="en-US" sz="1200" u="sng" dirty="0" err="1" smtClean="0">
                <a:latin typeface="Times New Roman" pitchFamily="18" charset="0"/>
                <a:cs typeface="Times New Roman" pitchFamily="18" charset="0"/>
              </a:rPr>
              <a:t>Prezentare</a:t>
            </a:r>
            <a:r>
              <a:rPr lang="en-US" sz="1200" u="sng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1200" u="sng" dirty="0" err="1" smtClean="0">
                <a:latin typeface="Times New Roman" pitchFamily="18" charset="0"/>
                <a:cs typeface="Times New Roman" pitchFamily="18" charset="0"/>
              </a:rPr>
              <a:t>caz</a:t>
            </a:r>
            <a:endParaRPr lang="en-US" sz="1200" u="sng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Pacienta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A.L.D. 27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ani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mediul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rural</a:t>
            </a:r>
          </a:p>
          <a:p>
            <a:pPr algn="just"/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II G I P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Sarcina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31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saptamani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partial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investigata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1200" u="sng" dirty="0" smtClean="0">
                <a:latin typeface="Times New Roman" pitchFamily="18" charset="0"/>
                <a:cs typeface="Times New Roman" pitchFamily="18" charset="0"/>
              </a:rPr>
              <a:t>MP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pierdere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LA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clar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cale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vaginala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CUD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prezente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1200" u="sng" dirty="0" smtClean="0">
                <a:latin typeface="Times New Roman" pitchFamily="18" charset="0"/>
                <a:cs typeface="Times New Roman" pitchFamily="18" charset="0"/>
              </a:rPr>
              <a:t>AHC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neaga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sz="1200" u="sng" dirty="0" smtClean="0">
                <a:latin typeface="Times New Roman" pitchFamily="18" charset="0"/>
                <a:cs typeface="Times New Roman" pitchFamily="18" charset="0"/>
              </a:rPr>
              <a:t>APP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neaga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serologie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trim. I 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negativa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1200" u="sng" dirty="0" smtClean="0">
                <a:latin typeface="Times New Roman" pitchFamily="18" charset="0"/>
                <a:cs typeface="Times New Roman" pitchFamily="18" charset="0"/>
              </a:rPr>
              <a:t>Clinic </a:t>
            </a:r>
            <a:r>
              <a:rPr lang="en-US" sz="1200" u="sng" dirty="0" err="1" smtClean="0"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en-US" sz="12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u="sng" dirty="0" err="1" smtClean="0">
                <a:latin typeface="Times New Roman" pitchFamily="18" charset="0"/>
                <a:cs typeface="Times New Roman" pitchFamily="18" charset="0"/>
              </a:rPr>
              <a:t>paraclinic</a:t>
            </a:r>
            <a:endParaRPr lang="en-US" sz="1200" u="sng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EKG </a:t>
            </a:r>
            <a:r>
              <a:rPr lang="en-US" sz="1200" dirty="0" smtClean="0">
                <a:latin typeface="Times New Roman"/>
                <a:cs typeface="Times New Roman"/>
              </a:rPr>
              <a:t>→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TPSV cu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ritm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210bpm, TA 120/75 mm Hg</a:t>
            </a:r>
          </a:p>
          <a:p>
            <a:pPr algn="just"/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Exam clinic </a:t>
            </a:r>
            <a:r>
              <a:rPr lang="en-US" sz="1200" dirty="0" smtClean="0">
                <a:latin typeface="Times New Roman"/>
                <a:cs typeface="Times New Roman"/>
              </a:rPr>
              <a:t>→ debut </a:t>
            </a:r>
            <a:r>
              <a:rPr lang="en-US" sz="1200" dirty="0" err="1" smtClean="0">
                <a:latin typeface="Times New Roman"/>
                <a:cs typeface="Times New Roman"/>
              </a:rPr>
              <a:t>travaliu</a:t>
            </a:r>
            <a:r>
              <a:rPr lang="en-US" sz="1200" dirty="0" err="1">
                <a:latin typeface="Times New Roman"/>
                <a:cs typeface="Times New Roman"/>
              </a:rPr>
              <a:t>,</a:t>
            </a:r>
            <a:r>
              <a:rPr lang="en-US" sz="1200" dirty="0" err="1" smtClean="0">
                <a:latin typeface="Times New Roman"/>
                <a:cs typeface="Times New Roman"/>
              </a:rPr>
              <a:t>MRS</a:t>
            </a:r>
            <a:r>
              <a:rPr lang="en-US" sz="1200" dirty="0" smtClean="0">
                <a:latin typeface="Times New Roman"/>
                <a:cs typeface="Times New Roman"/>
              </a:rPr>
              <a:t> </a:t>
            </a:r>
            <a:r>
              <a:rPr lang="en-US" sz="1200" dirty="0" err="1" smtClean="0">
                <a:latin typeface="Times New Roman"/>
                <a:cs typeface="Times New Roman"/>
              </a:rPr>
              <a:t>prematur</a:t>
            </a:r>
            <a:r>
              <a:rPr lang="en-US" sz="1200" dirty="0" smtClean="0">
                <a:latin typeface="Times New Roman"/>
                <a:cs typeface="Times New Roman"/>
              </a:rPr>
              <a:t>, </a:t>
            </a:r>
            <a:r>
              <a:rPr lang="en-US" sz="1200" dirty="0" smtClean="0">
                <a:latin typeface="Times New Roman"/>
                <a:cs typeface="Times New Roman"/>
              </a:rPr>
              <a:t>LA </a:t>
            </a:r>
            <a:r>
              <a:rPr lang="en-US" sz="1200" dirty="0" err="1" smtClean="0">
                <a:latin typeface="Times New Roman"/>
                <a:cs typeface="Times New Roman"/>
              </a:rPr>
              <a:t>clar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Eco </a:t>
            </a:r>
            <a:r>
              <a:rPr lang="en-US" sz="1200" dirty="0" smtClean="0">
                <a:latin typeface="Times New Roman"/>
                <a:cs typeface="Times New Roman"/>
              </a:rPr>
              <a:t>→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Sarcina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unica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intracavitara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in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evolutie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cu fat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viu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care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prezinta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aparent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hepato-spleno-megalie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ascita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circulara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pericervicala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laxa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1200" u="sng" dirty="0" smtClean="0"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US" sz="1200" u="sng" dirty="0" err="1" smtClean="0">
                <a:latin typeface="Times New Roman" pitchFamily="18" charset="0"/>
                <a:cs typeface="Times New Roman" pitchFamily="18" charset="0"/>
              </a:rPr>
              <a:t>primele</a:t>
            </a:r>
            <a:r>
              <a:rPr lang="en-US" sz="12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u="sng" dirty="0" smtClean="0">
                <a:latin typeface="Times New Roman" pitchFamily="18" charset="0"/>
                <a:cs typeface="Times New Roman" pitchFamily="18" charset="0"/>
              </a:rPr>
              <a:t>2h30min</a:t>
            </a:r>
            <a:endParaRPr lang="en-US" sz="1200" u="sng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1200" dirty="0" smtClean="0">
                <a:latin typeface="Times New Roman"/>
                <a:cs typeface="Times New Roman"/>
              </a:rPr>
              <a:t>&gt;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Se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incearca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reconversia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medicamentoasa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la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ritm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sinusal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care nu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reuseste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175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bpm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1200" dirty="0" smtClean="0">
                <a:latin typeface="Times New Roman"/>
                <a:cs typeface="Times New Roman"/>
              </a:rPr>
              <a:t>&gt;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Adm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Dexametazona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fII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Nospa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Sulfat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magneziu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!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Progresie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travaliu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Bradicardie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fetala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smtClean="0">
                <a:latin typeface="Times New Roman"/>
                <a:cs typeface="Times New Roman"/>
              </a:rPr>
              <a:t>→Se decide </a:t>
            </a:r>
            <a:r>
              <a:rPr lang="en-US" sz="1200" dirty="0" err="1">
                <a:latin typeface="Times New Roman"/>
                <a:cs typeface="Times New Roman"/>
              </a:rPr>
              <a:t>terminarea</a:t>
            </a:r>
            <a:r>
              <a:rPr lang="en-US" sz="1200" dirty="0">
                <a:latin typeface="Times New Roman"/>
                <a:cs typeface="Times New Roman"/>
              </a:rPr>
              <a:t> </a:t>
            </a:r>
            <a:r>
              <a:rPr lang="en-US" sz="1200" dirty="0" err="1">
                <a:latin typeface="Times New Roman"/>
                <a:cs typeface="Times New Roman"/>
              </a:rPr>
              <a:t>nasterii</a:t>
            </a:r>
            <a:r>
              <a:rPr lang="en-US" sz="1200" dirty="0">
                <a:latin typeface="Times New Roman"/>
                <a:cs typeface="Times New Roman"/>
              </a:rPr>
              <a:t> </a:t>
            </a:r>
            <a:r>
              <a:rPr lang="en-US" sz="1200" dirty="0" err="1">
                <a:latin typeface="Times New Roman"/>
                <a:cs typeface="Times New Roman"/>
              </a:rPr>
              <a:t>prin</a:t>
            </a:r>
            <a:r>
              <a:rPr lang="en-US" sz="1200" dirty="0">
                <a:latin typeface="Times New Roman"/>
                <a:cs typeface="Times New Roman"/>
              </a:rPr>
              <a:t> op </a:t>
            </a:r>
            <a:r>
              <a:rPr lang="en-US" sz="1200" dirty="0" err="1" smtClean="0">
                <a:latin typeface="Times New Roman"/>
                <a:cs typeface="Times New Roman"/>
              </a:rPr>
              <a:t>cezariana</a:t>
            </a:r>
            <a:r>
              <a:rPr lang="en-US" sz="1200" dirty="0" smtClean="0">
                <a:latin typeface="Times New Roman"/>
                <a:cs typeface="Times New Roman"/>
              </a:rPr>
              <a:t>, la 3 ore de la </a:t>
            </a:r>
            <a:r>
              <a:rPr lang="en-US" sz="1200" dirty="0" err="1" smtClean="0">
                <a:latin typeface="Times New Roman"/>
                <a:cs typeface="Times New Roman"/>
              </a:rPr>
              <a:t>internare</a:t>
            </a:r>
            <a:r>
              <a:rPr lang="en-US" sz="1200" dirty="0" smtClean="0">
                <a:latin typeface="Times New Roman"/>
                <a:cs typeface="Times New Roman"/>
              </a:rPr>
              <a:t>, </a:t>
            </a:r>
            <a:r>
              <a:rPr lang="en-US" sz="1200" dirty="0" err="1" smtClean="0">
                <a:latin typeface="Times New Roman"/>
                <a:cs typeface="Times New Roman"/>
              </a:rPr>
              <a:t>rezultand</a:t>
            </a:r>
            <a:r>
              <a:rPr lang="en-US" sz="1200" dirty="0" smtClean="0">
                <a:latin typeface="Times New Roman"/>
                <a:cs typeface="Times New Roman"/>
              </a:rPr>
              <a:t> fat sex </a:t>
            </a:r>
            <a:r>
              <a:rPr lang="en-US" sz="1200" dirty="0" err="1">
                <a:solidFill>
                  <a:srgbClr val="FFFF00"/>
                </a:solidFill>
                <a:latin typeface="Times New Roman"/>
                <a:cs typeface="Times New Roman"/>
              </a:rPr>
              <a:t>m</a:t>
            </a:r>
            <a:r>
              <a:rPr lang="en-US" sz="1200" dirty="0" err="1" smtClean="0">
                <a:solidFill>
                  <a:srgbClr val="FFFF00"/>
                </a:solidFill>
                <a:latin typeface="Times New Roman"/>
                <a:cs typeface="Times New Roman"/>
              </a:rPr>
              <a:t>asculin</a:t>
            </a:r>
            <a:r>
              <a:rPr lang="en-US" sz="1200" dirty="0" smtClean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lang="en-US" sz="1200" dirty="0">
                <a:solidFill>
                  <a:srgbClr val="FFFF00"/>
                </a:solidFill>
                <a:latin typeface="Times New Roman"/>
                <a:cs typeface="Times New Roman"/>
              </a:rPr>
              <a:t>2100g IA 0 (1 min) / 3 (10 min)</a:t>
            </a:r>
            <a:r>
              <a:rPr lang="en-US" sz="1200" dirty="0">
                <a:latin typeface="Times New Roman"/>
                <a:cs typeface="Times New Roman"/>
              </a:rPr>
              <a:t> </a:t>
            </a:r>
            <a:r>
              <a:rPr lang="en-US" sz="1200" dirty="0" err="1">
                <a:latin typeface="Times New Roman"/>
                <a:cs typeface="Times New Roman"/>
              </a:rPr>
              <a:t>resuscitat</a:t>
            </a:r>
            <a:r>
              <a:rPr lang="en-US" sz="1200" dirty="0">
                <a:latin typeface="Times New Roman"/>
                <a:cs typeface="Times New Roman"/>
              </a:rPr>
              <a:t> de </a:t>
            </a:r>
            <a:r>
              <a:rPr lang="en-US" sz="1200" dirty="0" err="1">
                <a:latin typeface="Times New Roman"/>
                <a:cs typeface="Times New Roman"/>
              </a:rPr>
              <a:t>echipa</a:t>
            </a:r>
            <a:r>
              <a:rPr lang="en-US" sz="1200" dirty="0">
                <a:latin typeface="Times New Roman"/>
                <a:cs typeface="Times New Roman"/>
              </a:rPr>
              <a:t> </a:t>
            </a:r>
            <a:r>
              <a:rPr lang="en-US" sz="1200" dirty="0" err="1" smtClean="0">
                <a:latin typeface="Times New Roman"/>
                <a:cs typeface="Times New Roman"/>
              </a:rPr>
              <a:t>neonatologie</a:t>
            </a:r>
            <a:r>
              <a:rPr lang="en-US" sz="1200" dirty="0">
                <a:latin typeface="Times New Roman"/>
                <a:cs typeface="Times New Roman"/>
              </a:rPr>
              <a:t>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5530811" y="4276729"/>
            <a:ext cx="3519386" cy="831100"/>
          </a:xfrm>
          <a:prstGeom prst="roundRect">
            <a:avLst/>
          </a:prstGeom>
          <a:solidFill>
            <a:srgbClr val="660066">
              <a:alpha val="90000"/>
            </a:srgbClr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5" name="Rounded Rectangle 4"/>
          <p:cNvSpPr/>
          <p:nvPr/>
        </p:nvSpPr>
        <p:spPr>
          <a:xfrm>
            <a:off x="5567088" y="4328006"/>
            <a:ext cx="3483107" cy="728545"/>
          </a:xfrm>
          <a:prstGeom prst="rect">
            <a:avLst/>
          </a:prstGeom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3408" tIns="0" rIns="43408" bIns="0" numCol="1" spcCol="236" anchor="ctr" anchorCtr="0">
            <a:noAutofit/>
          </a:bodyPr>
          <a:lstStyle/>
          <a:p>
            <a:pPr algn="just" defTabSz="330708">
              <a:lnSpc>
                <a:spcPct val="90000"/>
              </a:lnSpc>
              <a:spcAft>
                <a:spcPct val="35000"/>
              </a:spcAft>
            </a:pP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Concluzie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: In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acest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caz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infectiile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congenitale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cu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sifilis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staphylococcus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aureus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au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determinat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evolutia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nefavorabila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unui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fat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prematur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infectiile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reprezentand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unul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din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cei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mai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importanti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factori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morbiditate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mortalitate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perinatala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Image result for syphilis in pregnancy ncbi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94" y="3975660"/>
            <a:ext cx="1956861" cy="1102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5530810" y="1397336"/>
            <a:ext cx="3519386" cy="1309836"/>
          </a:xfrm>
          <a:prstGeom prst="rect">
            <a:avLst/>
          </a:prstGeom>
          <a:solidFill>
            <a:srgbClr val="660066">
              <a:alpha val="50000"/>
            </a:srgbClr>
          </a:solidFill>
        </p:spPr>
        <p:txBody>
          <a:bodyPr wrap="square" lIns="17008" tIns="8504" rIns="17008" bIns="8504" rtlCol="0">
            <a:spAutoFit/>
          </a:bodyPr>
          <a:lstStyle/>
          <a:p>
            <a:pPr algn="just"/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Trasfer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lauza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servicul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de ATI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unde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are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loc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conversia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in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ritm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sinusal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sub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Amiodarona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Evolutie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favorabila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. Se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constata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VDRL </a:t>
            </a:r>
            <a:r>
              <a:rPr lang="en-US" sz="1200" u="sng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en-US" sz="1200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TPHA </a:t>
            </a:r>
            <a:r>
              <a:rPr lang="en-US" sz="1200" u="sng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pozitive</a:t>
            </a:r>
            <a:r>
              <a:rPr lang="en-US" sz="1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se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initiaza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tratamentul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antibiotic. </a:t>
            </a:r>
            <a:r>
              <a:rPr lang="en-US" sz="1200" dirty="0" err="1" smtClean="0">
                <a:latin typeface="Times New Roman" pitchFamily="18" charset="0"/>
                <a:ea typeface="+mn-ea"/>
                <a:cs typeface="Times New Roman" pitchFamily="18" charset="0"/>
              </a:rPr>
              <a:t>Lauza</a:t>
            </a:r>
            <a:r>
              <a:rPr lang="en-US" sz="1200" dirty="0" smtClean="0">
                <a:latin typeface="Times New Roman" pitchFamily="18" charset="0"/>
                <a:ea typeface="+mn-ea"/>
                <a:cs typeface="Times New Roman" pitchFamily="18" charset="0"/>
              </a:rPr>
              <a:t> se </a:t>
            </a:r>
            <a:r>
              <a:rPr lang="en-US" sz="1200" dirty="0" err="1">
                <a:latin typeface="Times New Roman" pitchFamily="18" charset="0"/>
                <a:ea typeface="+mn-ea"/>
                <a:cs typeface="Times New Roman" pitchFamily="18" charset="0"/>
              </a:rPr>
              <a:t>externeaza</a:t>
            </a:r>
            <a:r>
              <a:rPr lang="en-US" sz="1200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1200" dirty="0" smtClean="0">
                <a:latin typeface="Times New Roman" pitchFamily="18" charset="0"/>
                <a:ea typeface="+mn-ea"/>
                <a:cs typeface="Times New Roman" pitchFamily="18" charset="0"/>
              </a:rPr>
              <a:t>la 7 </a:t>
            </a:r>
            <a:r>
              <a:rPr lang="en-US" sz="1200" dirty="0" err="1" smtClean="0">
                <a:latin typeface="Times New Roman" pitchFamily="18" charset="0"/>
                <a:ea typeface="+mn-ea"/>
                <a:cs typeface="Times New Roman" pitchFamily="18" charset="0"/>
              </a:rPr>
              <a:t>zile</a:t>
            </a:r>
            <a:r>
              <a:rPr lang="en-US" sz="1200" dirty="0" smtClean="0">
                <a:latin typeface="Times New Roman" pitchFamily="18" charset="0"/>
                <a:ea typeface="+mn-ea"/>
                <a:cs typeface="Times New Roman" pitchFamily="18" charset="0"/>
              </a:rPr>
              <a:t> cu </a:t>
            </a:r>
            <a:r>
              <a:rPr lang="en-US" sz="1200" dirty="0">
                <a:latin typeface="Times New Roman" pitchFamily="18" charset="0"/>
                <a:ea typeface="+mn-ea"/>
                <a:cs typeface="Times New Roman" pitchFamily="18" charset="0"/>
              </a:rPr>
              <a:t>stare </a:t>
            </a:r>
            <a:r>
              <a:rPr lang="en-US" sz="1200" dirty="0" err="1">
                <a:latin typeface="Times New Roman" pitchFamily="18" charset="0"/>
                <a:ea typeface="+mn-ea"/>
                <a:cs typeface="Times New Roman" pitchFamily="18" charset="0"/>
              </a:rPr>
              <a:t>generala</a:t>
            </a:r>
            <a:r>
              <a:rPr lang="en-US" sz="1200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ea typeface="+mn-ea"/>
                <a:cs typeface="Times New Roman" pitchFamily="18" charset="0"/>
              </a:rPr>
              <a:t>buna</a:t>
            </a:r>
            <a:r>
              <a:rPr lang="en-US" sz="1200" dirty="0"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lang="en-US" sz="1200" dirty="0" err="1">
                <a:latin typeface="Times New Roman" pitchFamily="18" charset="0"/>
                <a:ea typeface="+mn-ea"/>
                <a:cs typeface="Times New Roman" pitchFamily="18" charset="0"/>
              </a:rPr>
              <a:t>afebrila</a:t>
            </a:r>
            <a:r>
              <a:rPr lang="en-US" sz="1200" dirty="0"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lang="en-US" sz="1200" dirty="0" smtClean="0">
                <a:latin typeface="Times New Roman" pitchFamily="18" charset="0"/>
                <a:ea typeface="+mn-ea"/>
                <a:cs typeface="Times New Roman" pitchFamily="18" charset="0"/>
              </a:rPr>
              <a:t>TA </a:t>
            </a:r>
            <a:r>
              <a:rPr lang="en-US" sz="1200" dirty="0" err="1" smtClean="0">
                <a:latin typeface="Times New Roman" pitchFamily="18" charset="0"/>
                <a:ea typeface="+mn-ea"/>
                <a:cs typeface="Times New Roman" pitchFamily="18" charset="0"/>
              </a:rPr>
              <a:t>si</a:t>
            </a:r>
            <a:r>
              <a:rPr lang="en-US" sz="1200" dirty="0" smtClean="0">
                <a:latin typeface="Times New Roman" pitchFamily="18" charset="0"/>
                <a:ea typeface="+mn-ea"/>
                <a:cs typeface="Times New Roman" pitchFamily="18" charset="0"/>
              </a:rPr>
              <a:t> AV </a:t>
            </a:r>
            <a:r>
              <a:rPr lang="en-US" sz="1200" dirty="0" err="1" smtClean="0">
                <a:latin typeface="Times New Roman" pitchFamily="18" charset="0"/>
                <a:ea typeface="+mn-ea"/>
                <a:cs typeface="Times New Roman" pitchFamily="18" charset="0"/>
              </a:rPr>
              <a:t>normale</a:t>
            </a:r>
            <a:r>
              <a:rPr lang="en-US" sz="1200" dirty="0" smtClean="0">
                <a:latin typeface="Times New Roman" pitchFamily="18" charset="0"/>
                <a:ea typeface="+mn-ea"/>
                <a:cs typeface="Times New Roman" pitchFamily="18" charset="0"/>
              </a:rPr>
              <a:t>, cu </a:t>
            </a:r>
            <a:r>
              <a:rPr lang="en-US" sz="1200" dirty="0" err="1" smtClean="0">
                <a:latin typeface="Times New Roman" pitchFamily="18" charset="0"/>
                <a:ea typeface="+mn-ea"/>
                <a:cs typeface="Times New Roman" pitchFamily="18" charset="0"/>
              </a:rPr>
              <a:t>tratament</a:t>
            </a:r>
            <a:r>
              <a:rPr lang="en-US" sz="1200" dirty="0" smtClean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ea typeface="+mn-ea"/>
                <a:cs typeface="Times New Roman" pitchFamily="18" charset="0"/>
              </a:rPr>
              <a:t>betablocant</a:t>
            </a:r>
            <a:r>
              <a:rPr lang="en-US" sz="1200" dirty="0" smtClean="0">
                <a:latin typeface="Times New Roman" pitchFamily="18" charset="0"/>
                <a:ea typeface="+mn-ea"/>
                <a:cs typeface="Times New Roman" pitchFamily="18" charset="0"/>
              </a:rPr>
              <a:t>, antibiotic </a:t>
            </a:r>
            <a:r>
              <a:rPr lang="en-US" sz="1200" dirty="0" err="1" smtClean="0">
                <a:latin typeface="Times New Roman" pitchFamily="18" charset="0"/>
                <a:ea typeface="+mn-ea"/>
                <a:cs typeface="Times New Roman" pitchFamily="18" charset="0"/>
              </a:rPr>
              <a:t>si</a:t>
            </a:r>
            <a:r>
              <a:rPr lang="en-US" sz="1200" dirty="0" smtClean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ea typeface="+mn-ea"/>
                <a:cs typeface="Times New Roman" pitchFamily="18" charset="0"/>
              </a:rPr>
              <a:t>recomandare</a:t>
            </a:r>
            <a:r>
              <a:rPr lang="en-US" sz="1200" dirty="0" smtClean="0">
                <a:latin typeface="Times New Roman" pitchFamily="18" charset="0"/>
                <a:ea typeface="+mn-ea"/>
                <a:cs typeface="Times New Roman" pitchFamily="18" charset="0"/>
              </a:rPr>
              <a:t> de </a:t>
            </a:r>
            <a:r>
              <a:rPr lang="en-US" sz="1200" dirty="0" err="1" smtClean="0">
                <a:latin typeface="Times New Roman" pitchFamily="18" charset="0"/>
                <a:ea typeface="+mn-ea"/>
                <a:cs typeface="Times New Roman" pitchFamily="18" charset="0"/>
              </a:rPr>
              <a:t>reevaluare</a:t>
            </a:r>
            <a:r>
              <a:rPr lang="en-US" sz="1200" dirty="0" smtClean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ea typeface="+mn-ea"/>
                <a:cs typeface="Times New Roman" pitchFamily="18" charset="0"/>
              </a:rPr>
              <a:t>cardiologica</a:t>
            </a:r>
            <a:r>
              <a:rPr lang="en-US" sz="1200" dirty="0" smtClean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ea typeface="+mn-ea"/>
                <a:cs typeface="Times New Roman" pitchFamily="18" charset="0"/>
              </a:rPr>
              <a:t>si</a:t>
            </a:r>
            <a:r>
              <a:rPr lang="en-US" sz="1200" dirty="0" smtClean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Times New Roman" pitchFamily="18" charset="0"/>
                <a:ea typeface="+mn-ea"/>
                <a:cs typeface="Times New Roman" pitchFamily="18" charset="0"/>
              </a:rPr>
              <a:t>dermatovenerologica</a:t>
            </a:r>
            <a:r>
              <a:rPr lang="en-US" sz="1200" dirty="0" smtClean="0"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530810" y="2729243"/>
            <a:ext cx="3519386" cy="1494502"/>
          </a:xfrm>
          <a:prstGeom prst="rect">
            <a:avLst/>
          </a:prstGeom>
          <a:solidFill>
            <a:srgbClr val="660066">
              <a:alpha val="50000"/>
            </a:srgbClr>
          </a:solidFill>
        </p:spPr>
        <p:txBody>
          <a:bodyPr wrap="square" lIns="17008" tIns="8504" rIns="17008" bIns="8504" rtlCol="0">
            <a:spAutoFit/>
          </a:bodyPr>
          <a:lstStyle/>
          <a:p>
            <a:pPr algn="just"/>
            <a:r>
              <a:rPr lang="en-US" sz="1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Nou</a:t>
            </a:r>
            <a:r>
              <a:rPr lang="en-US" sz="1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nascutul</a:t>
            </a:r>
            <a:r>
              <a:rPr lang="en-US" sz="1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prezinta</a:t>
            </a:r>
            <a:r>
              <a:rPr lang="en-US" sz="1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sifilis</a:t>
            </a:r>
            <a:r>
              <a:rPr lang="en-US" sz="1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congenital </a:t>
            </a:r>
            <a:r>
              <a:rPr lang="en-US" sz="1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precoce</a:t>
            </a:r>
            <a:r>
              <a:rPr lang="en-US" sz="1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latent.</a:t>
            </a:r>
          </a:p>
          <a:p>
            <a:pPr algn="just"/>
            <a:r>
              <a:rPr lang="en-US" sz="1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Stare </a:t>
            </a:r>
            <a:r>
              <a:rPr lang="en-US" sz="1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generala</a:t>
            </a:r>
            <a:r>
              <a:rPr lang="en-US" sz="1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alterata</a:t>
            </a:r>
            <a:r>
              <a:rPr lang="en-US" sz="1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cu </a:t>
            </a:r>
            <a:r>
              <a:rPr lang="en-US" sz="1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hemoragie</a:t>
            </a:r>
            <a:r>
              <a:rPr lang="en-US" sz="1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intraventriculara</a:t>
            </a:r>
            <a:r>
              <a:rPr lang="en-US" sz="1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netraumatica</a:t>
            </a:r>
            <a:r>
              <a:rPr lang="en-US" sz="1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gr III, </a:t>
            </a:r>
            <a:r>
              <a:rPr lang="en-US" sz="1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encefalocel</a:t>
            </a:r>
            <a:r>
              <a:rPr lang="en-US" sz="1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trombocitopenie</a:t>
            </a:r>
            <a:r>
              <a:rPr lang="en-US" sz="1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anemie</a:t>
            </a:r>
            <a:r>
              <a:rPr lang="en-US" sz="1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culminand</a:t>
            </a:r>
            <a:r>
              <a:rPr lang="en-US" sz="1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cu sepsis cu </a:t>
            </a:r>
            <a:r>
              <a:rPr lang="en-US" sz="1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Sthapylococcus</a:t>
            </a:r>
            <a:r>
              <a:rPr lang="en-US" sz="1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Aureus</a:t>
            </a:r>
            <a:r>
              <a:rPr lang="en-US" sz="1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en-US" sz="1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exitus</a:t>
            </a:r>
            <a:r>
              <a:rPr lang="en-US" sz="1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200" dirty="0">
                <a:solidFill>
                  <a:srgbClr val="FFFF00"/>
                </a:solidFill>
                <a:latin typeface="Times New Roman"/>
                <a:ea typeface="Calibri"/>
              </a:rPr>
              <a:t>la 27 </a:t>
            </a:r>
            <a:r>
              <a:rPr lang="en-US" sz="1200" dirty="0" err="1">
                <a:solidFill>
                  <a:srgbClr val="FFFF00"/>
                </a:solidFill>
                <a:latin typeface="Times New Roman"/>
                <a:ea typeface="Calibri"/>
              </a:rPr>
              <a:t>zile</a:t>
            </a:r>
            <a:r>
              <a:rPr lang="en-US" sz="1200" dirty="0">
                <a:solidFill>
                  <a:srgbClr val="FFFF00"/>
                </a:solidFill>
                <a:latin typeface="Times New Roman"/>
                <a:ea typeface="Calibri"/>
              </a:rPr>
              <a:t> in </a:t>
            </a:r>
            <a:r>
              <a:rPr lang="en-US" sz="1200" dirty="0" err="1">
                <a:solidFill>
                  <a:srgbClr val="FFFF00"/>
                </a:solidFill>
                <a:latin typeface="Times New Roman"/>
                <a:ea typeface="Calibri"/>
              </a:rPr>
              <a:t>ciuda</a:t>
            </a:r>
            <a:r>
              <a:rPr lang="en-US" sz="1200" dirty="0">
                <a:solidFill>
                  <a:srgbClr val="FFFF00"/>
                </a:solidFill>
                <a:latin typeface="Times New Roman"/>
                <a:ea typeface="Calibri"/>
              </a:rPr>
              <a:t> </a:t>
            </a:r>
            <a:r>
              <a:rPr lang="en-US" sz="1200" dirty="0" err="1" smtClean="0">
                <a:solidFill>
                  <a:srgbClr val="FFFF00"/>
                </a:solidFill>
                <a:latin typeface="Times New Roman"/>
                <a:ea typeface="Calibri"/>
              </a:rPr>
              <a:t>tratamentului</a:t>
            </a:r>
            <a:r>
              <a:rPr lang="en-US" sz="1200" dirty="0" smtClean="0">
                <a:solidFill>
                  <a:srgbClr val="FFFF00"/>
                </a:solidFill>
                <a:latin typeface="Times New Roman"/>
                <a:ea typeface="Calibri"/>
              </a:rPr>
              <a:t> de </a:t>
            </a:r>
            <a:r>
              <a:rPr lang="en-US" sz="1200" dirty="0" err="1" smtClean="0">
                <a:solidFill>
                  <a:srgbClr val="FFFF00"/>
                </a:solidFill>
                <a:latin typeface="Times New Roman"/>
                <a:ea typeface="Calibri"/>
              </a:rPr>
              <a:t>specialitate</a:t>
            </a:r>
            <a:r>
              <a:rPr lang="en-US" sz="1200" dirty="0" smtClean="0">
                <a:solidFill>
                  <a:srgbClr val="FFFF00"/>
                </a:solidFill>
                <a:latin typeface="Times New Roman"/>
                <a:ea typeface="Calibri"/>
              </a:rPr>
              <a:t>. </a:t>
            </a:r>
            <a:r>
              <a:rPr lang="en-US" sz="1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Ca</a:t>
            </a:r>
            <a:r>
              <a:rPr lang="en-US" sz="1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sursa</a:t>
            </a:r>
            <a:r>
              <a:rPr lang="en-US" sz="1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sz="1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infectiei</a:t>
            </a:r>
            <a:r>
              <a:rPr lang="en-US" sz="1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s-a </a:t>
            </a:r>
            <a:r>
              <a:rPr lang="en-US" sz="1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concluzionat</a:t>
            </a:r>
            <a:r>
              <a:rPr lang="en-US" sz="1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transmiterea</a:t>
            </a:r>
            <a:r>
              <a:rPr lang="en-US" sz="1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hematogena</a:t>
            </a:r>
            <a:r>
              <a:rPr lang="en-US" sz="1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verticala</a:t>
            </a:r>
            <a:r>
              <a:rPr lang="en-US" sz="1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mama </a:t>
            </a:r>
            <a:r>
              <a:rPr lang="en-US" sz="1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avand</a:t>
            </a:r>
            <a:r>
              <a:rPr lang="en-US" sz="1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inaintea</a:t>
            </a:r>
            <a:r>
              <a:rPr lang="en-US" sz="1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sarcinii</a:t>
            </a:r>
            <a:r>
              <a:rPr lang="en-US" sz="1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infectie</a:t>
            </a:r>
            <a:r>
              <a:rPr lang="en-US" sz="1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genitala</a:t>
            </a:r>
            <a:r>
              <a:rPr lang="en-US" sz="1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cu staphylococcus </a:t>
            </a:r>
            <a:r>
              <a:rPr lang="en-US" sz="1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aureus</a:t>
            </a:r>
            <a:r>
              <a:rPr lang="en-US" sz="1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C:\Users\adina\Desktop\b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0" y="907163"/>
            <a:ext cx="1956861" cy="137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ina\Desktop\A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6" y="1397336"/>
            <a:ext cx="530546" cy="880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60" y="2355279"/>
            <a:ext cx="1951295" cy="1590499"/>
          </a:xfrm>
          <a:prstGeom prst="rect">
            <a:avLst/>
          </a:prstGeom>
        </p:spPr>
      </p:pic>
      <p:sp>
        <p:nvSpPr>
          <p:cNvPr id="13" name="5-Point Star 12"/>
          <p:cNvSpPr/>
          <p:nvPr/>
        </p:nvSpPr>
        <p:spPr bwMode="auto">
          <a:xfrm>
            <a:off x="1400175" y="4105279"/>
            <a:ext cx="133350" cy="171450"/>
          </a:xfrm>
          <a:prstGeom prst="star5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3894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8600" b="0" i="0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5478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sential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3894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3894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7195</TotalTime>
  <Words>395</Words>
  <Application>Microsoft Office PowerPoint</Application>
  <PresentationFormat>On-screen Show (16:9)</PresentationFormat>
  <Paragraphs>24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Company>University of Northern Colorado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susan.keenan</dc:creator>
  <cp:lastModifiedBy>adina</cp:lastModifiedBy>
  <cp:revision>227</cp:revision>
  <dcterms:created xsi:type="dcterms:W3CDTF">2010-07-16T15:47:09Z</dcterms:created>
  <dcterms:modified xsi:type="dcterms:W3CDTF">2016-10-10T17:22:18Z</dcterms:modified>
</cp:coreProperties>
</file>