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600" kern="1200">
        <a:solidFill>
          <a:schemeClr val="tx1"/>
        </a:solidFill>
        <a:latin typeface="Arial" charset="0"/>
        <a:ea typeface="+mn-ea"/>
        <a:cs typeface="+mn-cs"/>
      </a:defRPr>
    </a:lvl1pPr>
    <a:lvl2pPr marL="85026" algn="l" rtl="0" fontAlgn="base">
      <a:spcBef>
        <a:spcPct val="0"/>
      </a:spcBef>
      <a:spcAft>
        <a:spcPct val="0"/>
      </a:spcAft>
      <a:defRPr sz="600" kern="1200">
        <a:solidFill>
          <a:schemeClr val="tx1"/>
        </a:solidFill>
        <a:latin typeface="Arial" charset="0"/>
        <a:ea typeface="+mn-ea"/>
        <a:cs typeface="+mn-cs"/>
      </a:defRPr>
    </a:lvl2pPr>
    <a:lvl3pPr marL="170052" algn="l" rtl="0" fontAlgn="base">
      <a:spcBef>
        <a:spcPct val="0"/>
      </a:spcBef>
      <a:spcAft>
        <a:spcPct val="0"/>
      </a:spcAft>
      <a:defRPr sz="600" kern="1200">
        <a:solidFill>
          <a:schemeClr val="tx1"/>
        </a:solidFill>
        <a:latin typeface="Arial" charset="0"/>
        <a:ea typeface="+mn-ea"/>
        <a:cs typeface="+mn-cs"/>
      </a:defRPr>
    </a:lvl3pPr>
    <a:lvl4pPr marL="255076" algn="l" rtl="0" fontAlgn="base">
      <a:spcBef>
        <a:spcPct val="0"/>
      </a:spcBef>
      <a:spcAft>
        <a:spcPct val="0"/>
      </a:spcAft>
      <a:defRPr sz="600" kern="1200">
        <a:solidFill>
          <a:schemeClr val="tx1"/>
        </a:solidFill>
        <a:latin typeface="Arial" charset="0"/>
        <a:ea typeface="+mn-ea"/>
        <a:cs typeface="+mn-cs"/>
      </a:defRPr>
    </a:lvl4pPr>
    <a:lvl5pPr marL="340102" algn="l" rtl="0" fontAlgn="base">
      <a:spcBef>
        <a:spcPct val="0"/>
      </a:spcBef>
      <a:spcAft>
        <a:spcPct val="0"/>
      </a:spcAft>
      <a:defRPr sz="600" kern="1200">
        <a:solidFill>
          <a:schemeClr val="tx1"/>
        </a:solidFill>
        <a:latin typeface="Arial" charset="0"/>
        <a:ea typeface="+mn-ea"/>
        <a:cs typeface="+mn-cs"/>
      </a:defRPr>
    </a:lvl5pPr>
    <a:lvl6pPr marL="425128" algn="l" defTabSz="170052" rtl="0" eaLnBrk="1" latinLnBrk="0" hangingPunct="1">
      <a:defRPr sz="600" kern="1200">
        <a:solidFill>
          <a:schemeClr val="tx1"/>
        </a:solidFill>
        <a:latin typeface="Arial" charset="0"/>
        <a:ea typeface="+mn-ea"/>
        <a:cs typeface="+mn-cs"/>
      </a:defRPr>
    </a:lvl6pPr>
    <a:lvl7pPr marL="510154" algn="l" defTabSz="170052" rtl="0" eaLnBrk="1" latinLnBrk="0" hangingPunct="1">
      <a:defRPr sz="600" kern="1200">
        <a:solidFill>
          <a:schemeClr val="tx1"/>
        </a:solidFill>
        <a:latin typeface="Arial" charset="0"/>
        <a:ea typeface="+mn-ea"/>
        <a:cs typeface="+mn-cs"/>
      </a:defRPr>
    </a:lvl7pPr>
    <a:lvl8pPr marL="595179" algn="l" defTabSz="170052" rtl="0" eaLnBrk="1" latinLnBrk="0" hangingPunct="1">
      <a:defRPr sz="600" kern="1200">
        <a:solidFill>
          <a:schemeClr val="tx1"/>
        </a:solidFill>
        <a:latin typeface="Arial" charset="0"/>
        <a:ea typeface="+mn-ea"/>
        <a:cs typeface="+mn-cs"/>
      </a:defRPr>
    </a:lvl8pPr>
    <a:lvl9pPr marL="680205" algn="l" defTabSz="170052" rtl="0" eaLnBrk="1" latinLnBrk="0" hangingPunct="1">
      <a:defRPr sz="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99FF99"/>
    <a:srgbClr val="CCFFCC"/>
    <a:srgbClr val="FFFFB3"/>
    <a:srgbClr val="FFFFD1"/>
    <a:srgbClr val="FFFF99"/>
    <a:srgbClr val="FEFDC6"/>
    <a:srgbClr val="FFECC5"/>
    <a:srgbClr val="D8005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9104" autoAdjust="0"/>
  </p:normalViewPr>
  <p:slideViewPr>
    <p:cSldViewPr>
      <p:cViewPr varScale="1">
        <p:scale>
          <a:sx n="98" d="100"/>
          <a:sy n="98" d="100"/>
        </p:scale>
        <p:origin x="102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790972" y="3778934"/>
            <a:ext cx="1419712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582216"/>
            <a:ext cx="8062912" cy="1102519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1687710"/>
            <a:ext cx="8062912" cy="131445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4509492"/>
            <a:ext cx="5791200" cy="273844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4238028"/>
            <a:ext cx="5791200" cy="273844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4314231"/>
            <a:ext cx="502920" cy="273844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D0F0930-8518-4998-A108-9AFD93CC7AD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7BB88-0311-43BB-B751-46B0F1CACD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85750"/>
            <a:ext cx="1905000" cy="41148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857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85BCE5-FC59-48B8-B578-B53F410A28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0620"/>
            <a:ext cx="8229600" cy="1049274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106"/>
            <a:ext cx="8229600" cy="3429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4860036"/>
            <a:ext cx="2133600" cy="226314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860727"/>
            <a:ext cx="4260056" cy="225623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32D4B5-B960-4F0E-8887-600974B500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5276"/>
            <a:ext cx="9129932" cy="5127674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790972" y="70339"/>
            <a:ext cx="1419712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4857750"/>
            <a:ext cx="2133600" cy="228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4860727"/>
            <a:ext cx="4260056" cy="225623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607219"/>
            <a:ext cx="502920" cy="225623"/>
          </a:xfrm>
        </p:spPr>
        <p:txBody>
          <a:bodyPr/>
          <a:lstStyle/>
          <a:p>
            <a:pPr>
              <a:defRPr/>
            </a:pPr>
            <a:fld id="{FF892B8C-781E-4811-ABAE-32BE841B273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5" y="7036"/>
            <a:ext cx="2672861" cy="142515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5276"/>
            <a:ext cx="9136966" cy="513295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03599"/>
            <a:ext cx="7239000" cy="1021556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25152"/>
            <a:ext cx="3886200" cy="17145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1828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1828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4860727"/>
            <a:ext cx="2133600" cy="226314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4860727"/>
            <a:ext cx="4260056" cy="226314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4860727"/>
            <a:ext cx="502920" cy="226314"/>
          </a:xfrm>
        </p:spPr>
        <p:txBody>
          <a:bodyPr/>
          <a:lstStyle/>
          <a:p>
            <a:pPr>
              <a:defRPr/>
            </a:pPr>
            <a:fld id="{F8F3AEE5-EBC0-4EFA-9EF7-53C39D2602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18049"/>
            <a:ext cx="1066800" cy="4615434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18049"/>
            <a:ext cx="581024" cy="22631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2570343"/>
            <a:ext cx="581024" cy="22631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18049"/>
            <a:ext cx="6858000" cy="226314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2570343"/>
            <a:ext cx="6858000" cy="22631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4860727"/>
            <a:ext cx="2130552" cy="226314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4860727"/>
            <a:ext cx="4261104" cy="226314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4862322"/>
            <a:ext cx="502920" cy="226314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735F647-AFF3-421D-82A8-96C7C49C72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B10C65-E8F5-46AD-985E-01B1E661EA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4860727"/>
            <a:ext cx="2133600" cy="226314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4861418"/>
            <a:ext cx="4260056" cy="225623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4860727"/>
            <a:ext cx="502920" cy="226314"/>
          </a:xfrm>
        </p:spPr>
        <p:txBody>
          <a:bodyPr/>
          <a:lstStyle/>
          <a:p>
            <a:pPr>
              <a:defRPr/>
            </a:pPr>
            <a:fld id="{DAD08DF6-763F-4CBE-A2F0-DDE9659B52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5748"/>
            <a:ext cx="914400" cy="44577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275748"/>
            <a:ext cx="2438400" cy="44577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240030"/>
            <a:ext cx="5276088" cy="449199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4917186"/>
            <a:ext cx="2133600" cy="226314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4917186"/>
            <a:ext cx="5143120" cy="226314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4917186"/>
            <a:ext cx="502920" cy="226314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BA32E4D-5481-4A69-8C1E-ACB3ED43F8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13172"/>
            <a:ext cx="914400" cy="48006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280474"/>
            <a:ext cx="7333488" cy="41148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4400550"/>
            <a:ext cx="7333488" cy="51435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4917186"/>
            <a:ext cx="2103120" cy="226314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4917877"/>
            <a:ext cx="4948072" cy="226314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4917186"/>
            <a:ext cx="365760" cy="226314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F4F5589-73F9-49D0-8039-7494FEF2A0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0552"/>
            <a:ext cx="9129932" cy="5127674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5276"/>
            <a:ext cx="9136966" cy="513295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5" y="3711307"/>
            <a:ext cx="2672861" cy="142515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00620"/>
            <a:ext cx="8229600" cy="104927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412106"/>
            <a:ext cx="8229600" cy="3429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4860727"/>
            <a:ext cx="2133600" cy="22631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4861418"/>
            <a:ext cx="4260056" cy="22562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4860727"/>
            <a:ext cx="502920" cy="22631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0718F40-C921-4418-A174-FE03E2F868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0" y="81642"/>
            <a:ext cx="9141354" cy="54279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29759" tIns="14879" rIns="29759" bIns="14879" anchor="ctr"/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FERTILITATEA SI REPRODUCEREA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Dr. Erna </a:t>
            </a:r>
            <a:r>
              <a:rPr lang="en-US" sz="800" dirty="0" err="1" smtClean="0">
                <a:latin typeface="Times New Roman" pitchFamily="18" charset="0"/>
                <a:cs typeface="Times New Roman" pitchFamily="18" charset="0"/>
              </a:rPr>
              <a:t>Stoian</a:t>
            </a:r>
            <a:r>
              <a:rPr lang="en-US" sz="8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Conf. Dr. </a:t>
            </a:r>
            <a:r>
              <a:rPr lang="en-US" sz="800" dirty="0" err="1" smtClean="0">
                <a:latin typeface="Times New Roman" pitchFamily="18" charset="0"/>
                <a:cs typeface="Times New Roman" pitchFamily="18" charset="0"/>
              </a:rPr>
              <a:t>Denisa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Marina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Protopopescu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,, </a:t>
            </a:r>
            <a:endParaRPr lang="en-US" sz="8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err="1">
                <a:latin typeface="Times New Roman" pitchFamily="18" charset="0"/>
                <a:cs typeface="Times New Roman" pitchFamily="18" charset="0"/>
              </a:rPr>
              <a:t>Clinica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Fertility by ACADEMICA, </a:t>
            </a:r>
            <a:r>
              <a:rPr lang="en-US" sz="800" dirty="0" err="1" smtClean="0">
                <a:latin typeface="Times New Roman" pitchFamily="18" charset="0"/>
                <a:cs typeface="Times New Roman" pitchFamily="18" charset="0"/>
              </a:rPr>
              <a:t>Metrropolitan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 Hospital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0" y="4986381"/>
            <a:ext cx="9141354" cy="15712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7005" tIns="8502" rIns="17005" bIns="8502" anchor="ctr"/>
          <a:lstStyle/>
          <a:p>
            <a:endParaRPr lang="en-US"/>
          </a:p>
        </p:txBody>
      </p:sp>
      <p:sp>
        <p:nvSpPr>
          <p:cNvPr id="2052" name="Rectangle 10"/>
          <p:cNvSpPr>
            <a:spLocks noChangeArrowheads="1"/>
          </p:cNvSpPr>
          <p:nvPr/>
        </p:nvSpPr>
        <p:spPr bwMode="auto">
          <a:xfrm>
            <a:off x="254001" y="683759"/>
            <a:ext cx="4336143" cy="12884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100" b="1" dirty="0" err="1" smtClean="0">
                <a:solidFill>
                  <a:schemeClr val="bg1"/>
                </a:solidFill>
              </a:rPr>
              <a:t>Introducere</a:t>
            </a:r>
            <a:endParaRPr lang="en-US" sz="400" b="1" dirty="0">
              <a:solidFill>
                <a:schemeClr val="bg1"/>
              </a:solidFill>
            </a:endParaRPr>
          </a:p>
        </p:txBody>
      </p:sp>
      <p:sp>
        <p:nvSpPr>
          <p:cNvPr id="2053" name="Rectangle 11"/>
          <p:cNvSpPr>
            <a:spLocks noChangeArrowheads="1"/>
          </p:cNvSpPr>
          <p:nvPr/>
        </p:nvSpPr>
        <p:spPr bwMode="auto">
          <a:xfrm>
            <a:off x="4699000" y="693964"/>
            <a:ext cx="4190244" cy="12884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100" b="1" dirty="0" err="1" smtClean="0">
                <a:solidFill>
                  <a:schemeClr val="bg1"/>
                </a:solidFill>
              </a:rPr>
              <a:t>Infertilitatea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55" name="Rectangle 13"/>
          <p:cNvSpPr>
            <a:spLocks noChangeArrowheads="1"/>
          </p:cNvSpPr>
          <p:nvPr/>
        </p:nvSpPr>
        <p:spPr bwMode="auto">
          <a:xfrm>
            <a:off x="4800600" y="4552950"/>
            <a:ext cx="4190244" cy="12884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100" b="1" dirty="0" err="1" smtClean="0">
                <a:solidFill>
                  <a:schemeClr val="bg1"/>
                </a:solidFill>
              </a:rPr>
              <a:t>Referinte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56" name="Rectangle 14"/>
          <p:cNvSpPr>
            <a:spLocks noChangeArrowheads="1"/>
          </p:cNvSpPr>
          <p:nvPr/>
        </p:nvSpPr>
        <p:spPr bwMode="auto">
          <a:xfrm>
            <a:off x="4724400" y="1962150"/>
            <a:ext cx="4190244" cy="12884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100" b="1" dirty="0" smtClean="0">
                <a:solidFill>
                  <a:schemeClr val="bg1"/>
                </a:solidFill>
              </a:rPr>
              <a:t>Date </a:t>
            </a:r>
            <a:r>
              <a:rPr lang="en-US" sz="1100" b="1" dirty="0" err="1" smtClean="0">
                <a:solidFill>
                  <a:schemeClr val="bg1"/>
                </a:solidFill>
              </a:rPr>
              <a:t>statistice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57" name="Rectangle 15"/>
          <p:cNvSpPr>
            <a:spLocks noChangeArrowheads="1"/>
          </p:cNvSpPr>
          <p:nvPr/>
        </p:nvSpPr>
        <p:spPr bwMode="auto">
          <a:xfrm>
            <a:off x="235857" y="1459366"/>
            <a:ext cx="4354286" cy="3571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Schimbarile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fundamentale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comportamentul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femeilor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defTabSz="816305"/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din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punct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vedere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social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reproducator</a:t>
            </a:r>
            <a:endParaRPr lang="en-US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3" name="Text Box 25"/>
          <p:cNvSpPr txBox="1">
            <a:spLocks noChangeArrowheads="1"/>
          </p:cNvSpPr>
          <p:nvPr/>
        </p:nvSpPr>
        <p:spPr bwMode="auto">
          <a:xfrm>
            <a:off x="4876800" y="4705350"/>
            <a:ext cx="4106333" cy="21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9759" tIns="14879" rIns="29759" bIns="14879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o-RO" sz="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" i="1" dirty="0" smtClean="0"/>
              <a:t>Conf Dr </a:t>
            </a:r>
            <a:r>
              <a:rPr lang="en-US" sz="400" i="1" dirty="0" err="1" smtClean="0"/>
              <a:t>Denisa</a:t>
            </a:r>
            <a:r>
              <a:rPr lang="en-US" sz="400" i="1" dirty="0" smtClean="0"/>
              <a:t> Marina </a:t>
            </a:r>
            <a:r>
              <a:rPr lang="en-US" sz="400" i="1" dirty="0" err="1" smtClean="0"/>
              <a:t>Protopopescu</a:t>
            </a:r>
            <a:r>
              <a:rPr lang="en-US" sz="400" i="1" dirty="0" smtClean="0"/>
              <a:t>: </a:t>
            </a:r>
            <a:r>
              <a:rPr lang="en-US" sz="400" i="1" dirty="0" err="1" smtClean="0"/>
              <a:t>Infertilitatea</a:t>
            </a:r>
            <a:endParaRPr lang="en-US" sz="400" i="1" dirty="0" smtClean="0"/>
          </a:p>
          <a:p>
            <a:pPr>
              <a:buFont typeface="Arial" pitchFamily="34" charset="0"/>
              <a:buChar char="•"/>
            </a:pP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Evoluţia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natalităţii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fertilităţii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  in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România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: 2012</a:t>
            </a:r>
          </a:p>
          <a:p>
            <a:pPr>
              <a:buFont typeface="Arial" pitchFamily="34" charset="0"/>
              <a:buChar char="•"/>
            </a:pP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Demografia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Romaniei</a:t>
            </a:r>
            <a:r>
              <a:rPr lang="en-US" sz="4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" i="1" dirty="0" err="1" smtClean="0">
                <a:latin typeface="Times New Roman" pitchFamily="18" charset="0"/>
                <a:cs typeface="Times New Roman" pitchFamily="18" charset="0"/>
              </a:rPr>
              <a:t>wikipedia</a:t>
            </a:r>
            <a:endParaRPr lang="en-US" sz="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381000" y="826634"/>
            <a:ext cx="4038600" cy="58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29759" tIns="14879" rIns="29759" bIns="14879">
            <a:spAutoFit/>
          </a:bodyPr>
          <a:lstStyle/>
          <a:p>
            <a:pPr defTabSz="816305">
              <a:spcBef>
                <a:spcPct val="5000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Lumea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s-a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schimbat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mod dramatic, ca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stilul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viata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,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‘60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dupa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aparitia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contraceptiei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Legatura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inradacinata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dintre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sex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reproducere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rupta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salvate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la un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destin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inevitabil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acela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mama.</a:t>
            </a: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Modelul reproductiv, format în ţările vest-europene din anii ’70, a influenţat modelul reproductiv din România din ultimele trei decenii şi anume cuplurile îşi doresc un număr mic de copii, aduşi pe lume la o vârstă mai ridicată şi în proporţie din ce în ce mai mare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de mame necăsătorite. Acest model a devenit din ce în ce mai răspândit încă înainte de 1989 şi procesul s-a accelerat după acest an.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344715" y="2602366"/>
            <a:ext cx="4136571" cy="252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29759" tIns="14879" rIns="29759" bIns="14879">
            <a:spAutoFit/>
          </a:bodyPr>
          <a:lstStyle/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Principalele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consecinte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Scaderea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Natalitatii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Cresterea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Numarului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Cupluri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Infertile Cat Si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Scaderea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Numarului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Copii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Fiecare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Femeie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Imbatranirea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ovariana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reprezinta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principala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cauza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infertilitate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feminna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Scaderea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fertilitatii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feminine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dictata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progresiva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numarului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calitatii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foliculilor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ovocitelor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cu care au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inzestrate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nastere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De la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milion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foliculi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nastere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ajunge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300.000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pubertate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disparitia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totala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menopauza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dependenta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Datorita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aneuploidiei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unuia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multor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embrioni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Majoritatea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aneuploidiilor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compatibile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viata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timpurie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dupa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conceptie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majoritatea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pacientelor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nestiind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 au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insarcinate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Cresterea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dependenta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pierderii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la 10-15 %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30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50 %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20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jumatate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sarcini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pierdute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40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majoritatea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Anomaliile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cromozomiale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rare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nou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nascutii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riscul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aparitiei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la 0.2% la 20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6 % la 45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2858" y="1816554"/>
            <a:ext cx="4082143" cy="81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29759" tIns="14879" rIns="29759" bIns="14879">
            <a:spAutoFit/>
          </a:bodyPr>
          <a:lstStyle/>
          <a:p>
            <a:pPr defTabSz="816305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Sexul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casatorie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devenit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normal</a:t>
            </a:r>
          </a:p>
          <a:p>
            <a:pPr defTabSz="816305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Nivelul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educatie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crescut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Participarea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forta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muncii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crescut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Numarul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copii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scazut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(in Romania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scorul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negativ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defTabSz="816305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Dorinta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a nu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copii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devenit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aceptata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ct val="50000"/>
              </a:spcBef>
              <a:buFont typeface="Arial" pitchFamily="34" charset="0"/>
              <a:buChar char="•"/>
            </a:pP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Amanarea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272144" y="2469696"/>
            <a:ext cx="4336143" cy="12884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100" b="1" dirty="0" err="1" smtClean="0">
                <a:solidFill>
                  <a:schemeClr val="bg1"/>
                </a:solidFill>
              </a:rPr>
              <a:t>Consecinte</a:t>
            </a:r>
            <a:endParaRPr lang="en-US" sz="1100" b="1" dirty="0">
              <a:solidFill>
                <a:schemeClr val="bg1"/>
              </a:solidFill>
            </a:endParaRPr>
          </a:p>
        </p:txBody>
      </p: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105150"/>
            <a:ext cx="3606786" cy="1163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4724400" y="816429"/>
            <a:ext cx="2971800" cy="1138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29759" tIns="14879" rIns="29759" bIns="14879">
            <a:spAutoFit/>
          </a:bodyPr>
          <a:lstStyle/>
          <a:p>
            <a:pPr defTabSz="816305">
              <a:spcBef>
                <a:spcPts val="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STIATI CA: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Perioada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fertila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termina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 8-10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menopauza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medie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pierdere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fertilitatii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42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Cateva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foliculi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ramasi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dupa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46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suficienti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mentinerea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dezvoltarii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foliculare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neregulate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menstruatiilor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48-50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Dupa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40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riscul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avort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foarte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ridicat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sansa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termen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copil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sanatos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foarte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mica?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mult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10 % din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intra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menopauza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45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sterilitatea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debuteaza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35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subfertilitatea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incepe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inainte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25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prezinta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menstruatii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regulate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40-41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Exista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perioade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declin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fertilitatii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jurul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27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jurul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38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 data 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cresterea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materne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scade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atat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numarul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ovocitelor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calitatea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lor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895350"/>
            <a:ext cx="147854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Rectangle 37"/>
          <p:cNvSpPr/>
          <p:nvPr/>
        </p:nvSpPr>
        <p:spPr>
          <a:xfrm>
            <a:off x="6096000" y="2114550"/>
            <a:ext cx="1611086" cy="232614"/>
          </a:xfrm>
          <a:prstGeom prst="rect">
            <a:avLst/>
          </a:prstGeom>
        </p:spPr>
        <p:txBody>
          <a:bodyPr wrap="square" lIns="17005" tIns="8502" rIns="17005" bIns="8502">
            <a:spAutoFit/>
          </a:bodyPr>
          <a:lstStyle/>
          <a:p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Distribu</a:t>
            </a:r>
            <a:r>
              <a:rPr lang="en-US" sz="7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ia născu</a:t>
            </a:r>
            <a:r>
              <a:rPr lang="en-US" sz="700" b="1" i="1" dirty="0" err="1" smtClean="0"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or-vii dup</a:t>
            </a:r>
            <a:r>
              <a:rPr lang="en-US" sz="7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 grupa de v</a:t>
            </a:r>
            <a:r>
              <a:rPr lang="en-US" sz="7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rst</a:t>
            </a:r>
            <a:r>
              <a:rPr lang="en-US" sz="700" b="1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mamei, </a:t>
            </a:r>
            <a:r>
              <a:rPr lang="en-US" sz="7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" b="1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700" b="1" i="1" dirty="0" smtClean="0">
                <a:latin typeface="Times New Roman" pitchFamily="18" charset="0"/>
                <a:cs typeface="Times New Roman" pitchFamily="18" charset="0"/>
              </a:rPr>
              <a:t>n anii 1960, 1989 şi 2010 </a:t>
            </a:r>
            <a:endParaRPr lang="en-US" sz="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4724400" y="3333750"/>
            <a:ext cx="4190244" cy="12884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9759" tIns="14879" rIns="29759" bIns="14879" anchor="ctr"/>
          <a:lstStyle/>
          <a:p>
            <a:pPr algn="ctr" defTabSz="816305"/>
            <a:r>
              <a:rPr lang="en-US" sz="1100" b="1" dirty="0" err="1" smtClean="0">
                <a:solidFill>
                  <a:schemeClr val="bg1"/>
                </a:solidFill>
              </a:rPr>
              <a:t>Concluzii</a:t>
            </a:r>
            <a:r>
              <a:rPr lang="en-US" sz="1100" b="1" dirty="0" smtClean="0">
                <a:solidFill>
                  <a:schemeClr val="bg1"/>
                </a:solidFill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</a:rPr>
              <a:t>si</a:t>
            </a:r>
            <a:r>
              <a:rPr lang="en-US" sz="1100" b="1" dirty="0" smtClean="0">
                <a:solidFill>
                  <a:schemeClr val="bg1"/>
                </a:solidFill>
              </a:rPr>
              <a:t> </a:t>
            </a:r>
            <a:r>
              <a:rPr lang="en-US" sz="1100" b="1" dirty="0" err="1" smtClean="0">
                <a:solidFill>
                  <a:schemeClr val="bg1"/>
                </a:solidFill>
              </a:rPr>
              <a:t>teluri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42" name="Text Box 24"/>
          <p:cNvSpPr txBox="1">
            <a:spLocks noChangeArrowheads="1"/>
          </p:cNvSpPr>
          <p:nvPr/>
        </p:nvSpPr>
        <p:spPr bwMode="auto">
          <a:xfrm>
            <a:off x="4953000" y="3486150"/>
            <a:ext cx="3979333" cy="104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29759" tIns="14879" rIns="29759" bIns="14879">
            <a:spAutoFit/>
          </a:bodyPr>
          <a:lstStyle/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Amanarea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duce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cresterea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care 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primul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copil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cresterea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ratei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infertilitatii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folosirii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tehnicilor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reproducere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umana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asistata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scaderea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natalitatii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Telurile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viitoare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obtinem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amprente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care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identifice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predispozitie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genetica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a intra la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menopauza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devreme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tarziu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obtinem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medicamente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contraceptive care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contina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factori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pot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intarzia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procesul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depletie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foliculilor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defTabSz="816305">
              <a:spcBef>
                <a:spcPts val="0"/>
              </a:spcBef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Intrebari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necesita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raspuns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Oamenii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mult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putin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eficienti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priveste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reproducerea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decat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alte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specii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30-35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punct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vedere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evolutiei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preferat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Este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congelam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ovocitele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tuturor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tinere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Este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congelam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monstre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tesut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ovarian?</a:t>
            </a:r>
          </a:p>
          <a:p>
            <a:pPr defTabSz="816305"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Este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amanarea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scaderea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numarului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copii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fiecare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femeie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impotriva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evolutiei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29" descr="Picture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2343151"/>
            <a:ext cx="1905000" cy="990599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4648200" y="2114550"/>
            <a:ext cx="151355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Rata </a:t>
            </a:r>
            <a:r>
              <a:rPr lang="en-US" sz="8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natalitatii</a:t>
            </a:r>
            <a:r>
              <a:rPr lang="en-US" sz="8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in Romania </a:t>
            </a:r>
            <a:r>
              <a:rPr lang="ro-RO" sz="8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‰</a:t>
            </a:r>
            <a:endParaRPr lang="en-US" sz="8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696200" y="2038350"/>
            <a:ext cx="11689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700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sz="7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medie</a:t>
            </a:r>
            <a:r>
              <a:rPr lang="en-US" sz="7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700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mamei</a:t>
            </a:r>
            <a:endParaRPr lang="en-US" sz="700" b="1" i="1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 sz="216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sz="7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700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nasterea</a:t>
            </a:r>
            <a:r>
              <a:rPr lang="en-US" sz="7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primului</a:t>
            </a:r>
            <a:r>
              <a:rPr lang="en-US" sz="7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" b="1" i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copil</a:t>
            </a:r>
            <a:endParaRPr lang="en-US" sz="7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" name="Picture 43" descr="Pictur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2343150"/>
            <a:ext cx="1524000" cy="990600"/>
          </a:xfrm>
          <a:prstGeom prst="rect">
            <a:avLst/>
          </a:prstGeom>
        </p:spPr>
      </p:pic>
      <p:pic>
        <p:nvPicPr>
          <p:cNvPr id="46" name="Picture 45" descr="Picture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91400" y="2114550"/>
            <a:ext cx="1529089" cy="12192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607</TotalTime>
  <Words>725</Words>
  <Application>Microsoft Office PowerPoint</Application>
  <PresentationFormat>On-screen Show (16:9)</PresentationFormat>
  <Paragraphs>65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Century Gothic</vt:lpstr>
      <vt:lpstr>Times New Roman</vt:lpstr>
      <vt:lpstr>Verdana</vt:lpstr>
      <vt:lpstr>Wingdings 2</vt:lpstr>
      <vt:lpstr>Verve</vt:lpstr>
      <vt:lpstr>PowerPoint Presentation</vt:lpstr>
    </vt:vector>
  </TitlesOfParts>
  <Company>Graphicsland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research poster</dc:title>
  <dc:subject>Free Poster Presentation Example</dc:subject>
  <dc:creator>Graphicsland/MakeSigns.com</dc:creator>
  <cp:keywords>scientific, research, template, custom, poster, presentation, symposium, printing, PowerPoint, create, design, example, sample, download</cp:keywords>
  <dc:description>Download our scientific poster templates at no cost to you and get one step closer to making a great research poster.</dc:description>
  <cp:lastModifiedBy>Athenee Gallery</cp:lastModifiedBy>
  <cp:revision>76</cp:revision>
  <dcterms:created xsi:type="dcterms:W3CDTF">2004-07-27T20:30:49Z</dcterms:created>
  <dcterms:modified xsi:type="dcterms:W3CDTF">2016-10-11T06:24:10Z</dcterms:modified>
  <cp:category>scientific poster PowerPoint</cp:category>
</cp:coreProperties>
</file>