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087600" cy="10698163"/>
  <p:notesSz cx="6858000" cy="9144000"/>
  <p:defaultTextStyle>
    <a:defPPr>
      <a:defRPr lang="en-US"/>
    </a:defPPr>
    <a:lvl1pPr algn="l" defTabSz="123666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617538" indent="-160338" algn="l" defTabSz="123666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236663" indent="-322263" algn="l" defTabSz="123666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855788" indent="-484188" algn="l" defTabSz="123666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474913" indent="-646113" algn="l" defTabSz="1236663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19E65"/>
    <a:srgbClr val="71CE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044" autoAdjust="0"/>
    <p:restoredTop sz="94660"/>
  </p:normalViewPr>
  <p:slideViewPr>
    <p:cSldViewPr snapToGrid="0">
      <p:cViewPr>
        <p:scale>
          <a:sx n="70" d="100"/>
          <a:sy n="70" d="100"/>
        </p:scale>
        <p:origin x="-552" y="-78"/>
      </p:cViewPr>
      <p:guideLst>
        <p:guide orient="horz" pos="3370"/>
        <p:guide pos="47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o-RO"/>
  <c:chart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200" b="1"/>
                </a:pPr>
                <a:endParaRPr lang="ro-RO"/>
              </a:p>
            </c:txPr>
            <c:showVal val="1"/>
            <c:showLeaderLines val="1"/>
          </c:dLbls>
          <c:cat>
            <c:strRef>
              <c:f>Sheet1!$A$2:$A$4</c:f>
              <c:strCache>
                <c:ptCount val="3"/>
                <c:pt idx="0">
                  <c:v>pesar</c:v>
                </c:pt>
                <c:pt idx="1">
                  <c:v>progesteron</c:v>
                </c:pt>
                <c:pt idx="2">
                  <c:v>cerclaj col 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3.49E-2</c:v>
                </c:pt>
                <c:pt idx="1">
                  <c:v>0.43240000000000001</c:v>
                </c:pt>
                <c:pt idx="2">
                  <c:v>0.53269999999999995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/>
          </a:pPr>
          <a:endParaRPr lang="ro-RO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5950" y="1750834"/>
            <a:ext cx="11315700" cy="3724546"/>
          </a:xfrm>
        </p:spPr>
        <p:txBody>
          <a:bodyPr anchor="b"/>
          <a:lstStyle>
            <a:lvl1pPr algn="ctr">
              <a:defRPr sz="81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5950" y="5619013"/>
            <a:ext cx="11315700" cy="2582912"/>
          </a:xfrm>
        </p:spPr>
        <p:txBody>
          <a:bodyPr/>
          <a:lstStyle>
            <a:lvl1pPr marL="0" indent="0" algn="ctr">
              <a:buNone/>
              <a:defRPr sz="3200"/>
            </a:lvl1pPr>
            <a:lvl2pPr marL="618820" indent="0" algn="ctr">
              <a:buNone/>
              <a:defRPr sz="2700"/>
            </a:lvl2pPr>
            <a:lvl3pPr marL="1237640" indent="0" algn="ctr">
              <a:buNone/>
              <a:defRPr sz="2400"/>
            </a:lvl3pPr>
            <a:lvl4pPr marL="1856461" indent="0" algn="ctr">
              <a:buNone/>
              <a:defRPr sz="2200"/>
            </a:lvl4pPr>
            <a:lvl5pPr marL="2475281" indent="0" algn="ctr">
              <a:buNone/>
              <a:defRPr sz="2200"/>
            </a:lvl5pPr>
            <a:lvl6pPr marL="3094101" indent="0" algn="ctr">
              <a:buNone/>
              <a:defRPr sz="2200"/>
            </a:lvl6pPr>
            <a:lvl7pPr marL="3712921" indent="0" algn="ctr">
              <a:buNone/>
              <a:defRPr sz="2200"/>
            </a:lvl7pPr>
            <a:lvl8pPr marL="4331741" indent="0" algn="ctr">
              <a:buNone/>
              <a:defRPr sz="2200"/>
            </a:lvl8pPr>
            <a:lvl9pPr marL="4950562" indent="0" algn="ctr">
              <a:buNone/>
              <a:defRPr sz="22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6FE1-ED77-4750-8E9F-8C8FC7FC4A67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BBE72-D056-47DC-8AD0-BABF6659632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0EDF5-A0E3-4D1A-9252-DDD5BA10B900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62466-C937-4341-9465-2F970DE93DC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797064" y="569578"/>
            <a:ext cx="3253264" cy="9066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7273" y="569578"/>
            <a:ext cx="9571196" cy="90661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FDA71-0F86-4838-B840-E53248438EC2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7AAA1-FDF2-4AD7-957C-AA4029CE496F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2B52E-BC7B-44CD-B28D-87A45DAF9418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C9F6E5-728B-46F3-9BBD-BBCEF5ED239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9414" y="2667113"/>
            <a:ext cx="13013055" cy="4450138"/>
          </a:xfrm>
        </p:spPr>
        <p:txBody>
          <a:bodyPr anchor="b"/>
          <a:lstStyle>
            <a:lvl1pPr>
              <a:defRPr sz="81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9414" y="7159351"/>
            <a:ext cx="13013055" cy="2340222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1882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37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5646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47528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09410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371292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433174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495056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0952B-6E9C-46BD-A78B-5F747231392B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FFEEE-5459-43A0-9C19-EB1C36E6664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7273" y="2847891"/>
            <a:ext cx="6412230" cy="678788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8098" y="2847891"/>
            <a:ext cx="6412230" cy="678788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EB10-836D-4AEC-91BB-55B671DD086B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531E5-77FA-49C8-9A19-FD1EE30FD4F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238" y="569579"/>
            <a:ext cx="13013055" cy="20678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238" y="2622536"/>
            <a:ext cx="6382761" cy="128526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8820" indent="0">
              <a:buNone/>
              <a:defRPr sz="2700" b="1"/>
            </a:lvl2pPr>
            <a:lvl3pPr marL="1237640" indent="0">
              <a:buNone/>
              <a:defRPr sz="2400" b="1"/>
            </a:lvl3pPr>
            <a:lvl4pPr marL="1856461" indent="0">
              <a:buNone/>
              <a:defRPr sz="2200" b="1"/>
            </a:lvl4pPr>
            <a:lvl5pPr marL="2475281" indent="0">
              <a:buNone/>
              <a:defRPr sz="2200" b="1"/>
            </a:lvl5pPr>
            <a:lvl6pPr marL="3094101" indent="0">
              <a:buNone/>
              <a:defRPr sz="2200" b="1"/>
            </a:lvl6pPr>
            <a:lvl7pPr marL="3712921" indent="0">
              <a:buNone/>
              <a:defRPr sz="2200" b="1"/>
            </a:lvl7pPr>
            <a:lvl8pPr marL="4331741" indent="0">
              <a:buNone/>
              <a:defRPr sz="2200" b="1"/>
            </a:lvl8pPr>
            <a:lvl9pPr marL="4950562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39238" y="3907801"/>
            <a:ext cx="6382761" cy="57477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38098" y="2622536"/>
            <a:ext cx="6414195" cy="128526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8820" indent="0">
              <a:buNone/>
              <a:defRPr sz="2700" b="1"/>
            </a:lvl2pPr>
            <a:lvl3pPr marL="1237640" indent="0">
              <a:buNone/>
              <a:defRPr sz="2400" b="1"/>
            </a:lvl3pPr>
            <a:lvl4pPr marL="1856461" indent="0">
              <a:buNone/>
              <a:defRPr sz="2200" b="1"/>
            </a:lvl4pPr>
            <a:lvl5pPr marL="2475281" indent="0">
              <a:buNone/>
              <a:defRPr sz="2200" b="1"/>
            </a:lvl5pPr>
            <a:lvl6pPr marL="3094101" indent="0">
              <a:buNone/>
              <a:defRPr sz="2200" b="1"/>
            </a:lvl6pPr>
            <a:lvl7pPr marL="3712921" indent="0">
              <a:buNone/>
              <a:defRPr sz="2200" b="1"/>
            </a:lvl7pPr>
            <a:lvl8pPr marL="4331741" indent="0">
              <a:buNone/>
              <a:defRPr sz="2200" b="1"/>
            </a:lvl8pPr>
            <a:lvl9pPr marL="4950562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38098" y="3907801"/>
            <a:ext cx="6414195" cy="57477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E274-DCC4-467C-8E5D-64FA6AB633B8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380C0-52A2-43C3-B4A3-7C7EF640ADF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7F70C-0F4D-4EE9-B1BB-A8A94E50F0EC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E0449-01C6-4AB0-BDFA-C9EB4D55F8F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828A9-7684-4E7B-879F-1AFBB0DC67CB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D5058-2F86-4221-A311-B44B49C96A4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238" y="713211"/>
            <a:ext cx="4866143" cy="2496238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4195" y="1540338"/>
            <a:ext cx="7638098" cy="7602630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9238" y="3209449"/>
            <a:ext cx="4866143" cy="5945901"/>
          </a:xfrm>
        </p:spPr>
        <p:txBody>
          <a:bodyPr/>
          <a:lstStyle>
            <a:lvl1pPr marL="0" indent="0">
              <a:buNone/>
              <a:defRPr sz="2200"/>
            </a:lvl1pPr>
            <a:lvl2pPr marL="618820" indent="0">
              <a:buNone/>
              <a:defRPr sz="1900"/>
            </a:lvl2pPr>
            <a:lvl3pPr marL="1237640" indent="0">
              <a:buNone/>
              <a:defRPr sz="1600"/>
            </a:lvl3pPr>
            <a:lvl4pPr marL="1856461" indent="0">
              <a:buNone/>
              <a:defRPr sz="1400"/>
            </a:lvl4pPr>
            <a:lvl5pPr marL="2475281" indent="0">
              <a:buNone/>
              <a:defRPr sz="1400"/>
            </a:lvl5pPr>
            <a:lvl6pPr marL="3094101" indent="0">
              <a:buNone/>
              <a:defRPr sz="1400"/>
            </a:lvl6pPr>
            <a:lvl7pPr marL="3712921" indent="0">
              <a:buNone/>
              <a:defRPr sz="1400"/>
            </a:lvl7pPr>
            <a:lvl8pPr marL="4331741" indent="0">
              <a:buNone/>
              <a:defRPr sz="1400"/>
            </a:lvl8pPr>
            <a:lvl9pPr marL="4950562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3C74C-90D5-49E1-909B-F63BC651BC7C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C3FB0-FA32-446D-B4EC-E083DEF4F2C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238" y="713211"/>
            <a:ext cx="4866143" cy="2496238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14195" y="1540338"/>
            <a:ext cx="7638098" cy="7602630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18820" indent="0">
              <a:buNone/>
              <a:defRPr sz="3800"/>
            </a:lvl2pPr>
            <a:lvl3pPr marL="1237640" indent="0">
              <a:buNone/>
              <a:defRPr sz="3200"/>
            </a:lvl3pPr>
            <a:lvl4pPr marL="1856461" indent="0">
              <a:buNone/>
              <a:defRPr sz="2700"/>
            </a:lvl4pPr>
            <a:lvl5pPr marL="2475281" indent="0">
              <a:buNone/>
              <a:defRPr sz="2700"/>
            </a:lvl5pPr>
            <a:lvl6pPr marL="3094101" indent="0">
              <a:buNone/>
              <a:defRPr sz="2700"/>
            </a:lvl6pPr>
            <a:lvl7pPr marL="3712921" indent="0">
              <a:buNone/>
              <a:defRPr sz="2700"/>
            </a:lvl7pPr>
            <a:lvl8pPr marL="4331741" indent="0">
              <a:buNone/>
              <a:defRPr sz="2700"/>
            </a:lvl8pPr>
            <a:lvl9pPr marL="4950562" indent="0">
              <a:buNone/>
              <a:defRPr sz="27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9238" y="3209449"/>
            <a:ext cx="4866143" cy="5945901"/>
          </a:xfrm>
        </p:spPr>
        <p:txBody>
          <a:bodyPr/>
          <a:lstStyle>
            <a:lvl1pPr marL="0" indent="0">
              <a:buNone/>
              <a:defRPr sz="2200"/>
            </a:lvl1pPr>
            <a:lvl2pPr marL="618820" indent="0">
              <a:buNone/>
              <a:defRPr sz="1900"/>
            </a:lvl2pPr>
            <a:lvl3pPr marL="1237640" indent="0">
              <a:buNone/>
              <a:defRPr sz="1600"/>
            </a:lvl3pPr>
            <a:lvl4pPr marL="1856461" indent="0">
              <a:buNone/>
              <a:defRPr sz="1400"/>
            </a:lvl4pPr>
            <a:lvl5pPr marL="2475281" indent="0">
              <a:buNone/>
              <a:defRPr sz="1400"/>
            </a:lvl5pPr>
            <a:lvl6pPr marL="3094101" indent="0">
              <a:buNone/>
              <a:defRPr sz="1400"/>
            </a:lvl6pPr>
            <a:lvl7pPr marL="3712921" indent="0">
              <a:buNone/>
              <a:defRPr sz="1400"/>
            </a:lvl7pPr>
            <a:lvl8pPr marL="4331741" indent="0">
              <a:buNone/>
              <a:defRPr sz="1400"/>
            </a:lvl8pPr>
            <a:lvl9pPr marL="4950562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E16CE-22D0-4D13-A015-3A1F5DE58A5C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BC5EE-7A14-4C75-84AA-607F279ABFC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36638" y="569913"/>
            <a:ext cx="130143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3764" tIns="61882" rIns="123764" bIns="6188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36638" y="2847975"/>
            <a:ext cx="13014325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3764" tIns="61882" rIns="123764" bIns="618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638" y="9915525"/>
            <a:ext cx="3395662" cy="569913"/>
          </a:xfrm>
          <a:prstGeom prst="rect">
            <a:avLst/>
          </a:prstGeom>
        </p:spPr>
        <p:txBody>
          <a:bodyPr vert="horz" lIns="123764" tIns="61882" rIns="123764" bIns="61882" rtlCol="0" anchor="ctr"/>
          <a:lstStyle>
            <a:lvl1pPr algn="l" defTabSz="1237640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DFFF28-8F52-4272-A71E-BAACB2A6F912}" type="datetimeFigureOut">
              <a:rPr lang="en-GB"/>
              <a:pPr>
                <a:defRPr/>
              </a:pPr>
              <a:t>07/10/2016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7450" y="9915525"/>
            <a:ext cx="5092700" cy="569913"/>
          </a:xfrm>
          <a:prstGeom prst="rect">
            <a:avLst/>
          </a:prstGeom>
        </p:spPr>
        <p:txBody>
          <a:bodyPr vert="horz" lIns="123764" tIns="61882" rIns="123764" bIns="61882" rtlCol="0" anchor="ctr"/>
          <a:lstStyle>
            <a:lvl1pPr algn="ctr" defTabSz="1237640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5300" y="9915525"/>
            <a:ext cx="3395663" cy="569913"/>
          </a:xfrm>
          <a:prstGeom prst="rect">
            <a:avLst/>
          </a:prstGeom>
        </p:spPr>
        <p:txBody>
          <a:bodyPr vert="horz" wrap="square" lIns="123764" tIns="61882" rIns="123764" bIns="6188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6769783-B321-4BFA-8D36-2F2F8530632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366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366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2pPr>
      <a:lvl3pPr algn="l" defTabSz="12366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3pPr>
      <a:lvl4pPr algn="l" defTabSz="12366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4pPr>
      <a:lvl5pPr algn="l" defTabSz="12366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5pPr>
      <a:lvl6pPr marL="457200" algn="l" defTabSz="123666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6pPr>
      <a:lvl7pPr marL="914400" algn="l" defTabSz="123666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7pPr>
      <a:lvl8pPr marL="1371600" algn="l" defTabSz="123666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8pPr>
      <a:lvl9pPr marL="1828800" algn="l" defTabSz="123666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Calibri Light" pitchFamily="34" charset="0"/>
        </a:defRPr>
      </a:lvl9pPr>
    </p:titleStyle>
    <p:bodyStyle>
      <a:lvl1pPr marL="307975" indent="-307975" algn="l" defTabSz="1236663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07975" algn="l" defTabSz="1236663" rtl="0" eaLnBrk="0" fontAlgn="base" hangingPunct="0">
        <a:lnSpc>
          <a:spcPct val="90000"/>
        </a:lnSpc>
        <a:spcBef>
          <a:spcPts val="675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46225" indent="-307975" algn="l" defTabSz="1236663" rtl="0" eaLnBrk="0" fontAlgn="base" hangingPunct="0">
        <a:lnSpc>
          <a:spcPct val="90000"/>
        </a:lnSpc>
        <a:spcBef>
          <a:spcPts val="675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65350" indent="-307975" algn="l" defTabSz="1236663" rtl="0" eaLnBrk="0" fontAlgn="base" hangingPunct="0">
        <a:lnSpc>
          <a:spcPct val="90000"/>
        </a:lnSpc>
        <a:spcBef>
          <a:spcPts val="675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84475" indent="-307975" algn="l" defTabSz="1236663" rtl="0" eaLnBrk="0" fontAlgn="base" hangingPunct="0">
        <a:lnSpc>
          <a:spcPct val="90000"/>
        </a:lnSpc>
        <a:spcBef>
          <a:spcPts val="675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403511" indent="-309410" algn="l" defTabSz="1237640" rtl="0" eaLnBrk="1" latinLnBrk="0" hangingPunct="1">
        <a:lnSpc>
          <a:spcPct val="90000"/>
        </a:lnSpc>
        <a:spcBef>
          <a:spcPts val="67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4022331" indent="-309410" algn="l" defTabSz="1237640" rtl="0" eaLnBrk="1" latinLnBrk="0" hangingPunct="1">
        <a:lnSpc>
          <a:spcPct val="90000"/>
        </a:lnSpc>
        <a:spcBef>
          <a:spcPts val="67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641152" indent="-309410" algn="l" defTabSz="1237640" rtl="0" eaLnBrk="1" latinLnBrk="0" hangingPunct="1">
        <a:lnSpc>
          <a:spcPct val="90000"/>
        </a:lnSpc>
        <a:spcBef>
          <a:spcPts val="67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259972" indent="-309410" algn="l" defTabSz="1237640" rtl="0" eaLnBrk="1" latinLnBrk="0" hangingPunct="1">
        <a:lnSpc>
          <a:spcPct val="90000"/>
        </a:lnSpc>
        <a:spcBef>
          <a:spcPts val="67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8820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7640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6461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75281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101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921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31741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50562" algn="l" defTabSz="12376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>
            <a:spLocks noGrp="1"/>
          </p:cNvSpPr>
          <p:nvPr>
            <p:ph type="ctrTitle"/>
          </p:nvPr>
        </p:nvSpPr>
        <p:spPr>
          <a:xfrm>
            <a:off x="246063" y="163513"/>
            <a:ext cx="12828587" cy="1538287"/>
          </a:xfrm>
          <a:solidFill>
            <a:srgbClr val="F19E65"/>
          </a:solidFill>
          <a:ln>
            <a:solidFill>
              <a:srgbClr val="71CEE7"/>
            </a:solidFill>
          </a:ln>
        </p:spPr>
        <p:txBody>
          <a:bodyPr rtlCol="0">
            <a:normAutofit fontScale="90000"/>
          </a:bodyPr>
          <a:lstStyle/>
          <a:p>
            <a:pPr algn="l" defTabSz="1237640" eaLnBrk="1" fontAlgn="auto" hangingPunct="1">
              <a:spcAft>
                <a:spcPts val="0"/>
              </a:spcAft>
              <a:defRPr/>
            </a:pP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/>
            </a:r>
            <a:br>
              <a:rPr lang="en-GB" sz="2200" b="1" dirty="0" smtClean="0">
                <a:solidFill>
                  <a:schemeClr val="bg1"/>
                </a:solidFill>
              </a:rPr>
            </a:br>
            <a:r>
              <a:rPr lang="en-GB" sz="2700" b="1" dirty="0" smtClean="0">
                <a:solidFill>
                  <a:schemeClr val="bg1"/>
                </a:solidFill>
              </a:rPr>
              <a:t>                		</a:t>
            </a:r>
            <a:r>
              <a:rPr lang="en-GB" sz="2700" b="1" dirty="0" smtClean="0">
                <a:solidFill>
                  <a:schemeClr val="bg1"/>
                </a:solidFill>
              </a:rPr>
              <a:t> </a:t>
            </a:r>
            <a:r>
              <a:rPr lang="ro-RO" sz="2700" b="1" dirty="0" smtClean="0">
                <a:solidFill>
                  <a:schemeClr val="bg1"/>
                </a:solidFill>
              </a:rPr>
              <a:t>           </a:t>
            </a:r>
            <a:r>
              <a:rPr lang="it-IT" sz="22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Strategii </a:t>
            </a:r>
            <a:r>
              <a:rPr lang="it-IT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 colul scurt in </a:t>
            </a:r>
            <a:r>
              <a:rPr lang="it-IT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sarcina</a:t>
            </a:r>
            <a:r>
              <a:rPr lang="it-IT" sz="2200" b="1" dirty="0" smtClean="0">
                <a:solidFill>
                  <a:schemeClr val="bg1"/>
                </a:solidFill>
              </a:rPr>
              <a:t/>
            </a:r>
            <a:br>
              <a:rPr lang="it-IT" sz="2200" b="1" dirty="0" smtClean="0">
                <a:solidFill>
                  <a:schemeClr val="bg1"/>
                </a:solidFill>
              </a:rPr>
            </a:br>
            <a:r>
              <a:rPr lang="en-GB" sz="2200" b="1" dirty="0" smtClean="0">
                <a:solidFill>
                  <a:schemeClr val="bg1"/>
                </a:solidFill>
              </a:rPr>
              <a:t>                           		</a:t>
            </a:r>
            <a:r>
              <a:rPr lang="en-GB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Bogdan </a:t>
            </a:r>
            <a:r>
              <a:rPr lang="en-GB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Luchian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Alina Busan </a:t>
            </a:r>
            <a:r>
              <a:rPr lang="en-GB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Marjean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Onabi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Manuela </a:t>
            </a:r>
            <a:r>
              <a:rPr lang="en-GB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Neagu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Cristina Neagu</a:t>
            </a: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SCOG ,, Prof. Dr.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Panait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Sirbu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pl-PL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Podtytuł 2"/>
          <p:cNvSpPr>
            <a:spLocks noGrp="1"/>
          </p:cNvSpPr>
          <p:nvPr>
            <p:ph type="subTitle" idx="1"/>
          </p:nvPr>
        </p:nvSpPr>
        <p:spPr>
          <a:xfrm>
            <a:off x="219075" y="1814513"/>
            <a:ext cx="7519988" cy="430212"/>
          </a:xfrm>
          <a:solidFill>
            <a:srgbClr val="F19E65"/>
          </a:solidFill>
          <a:ln>
            <a:solidFill>
              <a:srgbClr val="71CEE7"/>
            </a:solidFill>
          </a:ln>
        </p:spPr>
        <p:txBody>
          <a:bodyPr/>
          <a:lstStyle/>
          <a:p>
            <a:pPr eaLnBrk="1" hangingPunct="1"/>
            <a:r>
              <a:rPr lang="en-US" altLang="en-US" sz="2200" b="1" smtClean="0">
                <a:solidFill>
                  <a:schemeClr val="bg1"/>
                </a:solidFill>
                <a:latin typeface="Arial" charset="0"/>
                <a:cs typeface="Arial" charset="0"/>
              </a:rPr>
              <a:t>Introducere</a:t>
            </a:r>
            <a:endParaRPr lang="pl-PL" altLang="en-US" sz="2200" b="1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Podtytuł 2"/>
          <p:cNvSpPr txBox="1">
            <a:spLocks/>
          </p:cNvSpPr>
          <p:nvPr/>
        </p:nvSpPr>
        <p:spPr bwMode="auto">
          <a:xfrm>
            <a:off x="246063" y="4605338"/>
            <a:ext cx="7461250" cy="449262"/>
          </a:xfrm>
          <a:prstGeom prst="rect">
            <a:avLst/>
          </a:prstGeom>
          <a:solidFill>
            <a:srgbClr val="F19E65"/>
          </a:solidFill>
          <a:ln w="9525">
            <a:solidFill>
              <a:srgbClr val="71CEE7"/>
            </a:solidFill>
            <a:miter lim="800000"/>
            <a:headEnd/>
            <a:tailEnd/>
          </a:ln>
        </p:spPr>
        <p:txBody>
          <a:bodyPr lIns="123764" tIns="61882" rIns="123764" bIns="61882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en-US" sz="2200" b="1">
                <a:solidFill>
                  <a:schemeClr val="bg1"/>
                </a:solidFill>
              </a:rPr>
              <a:t>Materiale si Metode</a:t>
            </a:r>
          </a:p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endParaRPr lang="pl-PL" altLang="en-US" sz="2200" b="1">
              <a:solidFill>
                <a:schemeClr val="bg1"/>
              </a:solidFill>
            </a:endParaRPr>
          </a:p>
        </p:txBody>
      </p:sp>
      <p:sp>
        <p:nvSpPr>
          <p:cNvPr id="2053" name="Podtytuł 2"/>
          <p:cNvSpPr txBox="1">
            <a:spLocks/>
          </p:cNvSpPr>
          <p:nvPr/>
        </p:nvSpPr>
        <p:spPr bwMode="auto">
          <a:xfrm>
            <a:off x="7888288" y="1801813"/>
            <a:ext cx="7029450" cy="442912"/>
          </a:xfrm>
          <a:prstGeom prst="rect">
            <a:avLst/>
          </a:prstGeom>
          <a:solidFill>
            <a:srgbClr val="F19E65"/>
          </a:solidFill>
          <a:ln w="9525">
            <a:solidFill>
              <a:srgbClr val="71CEE7"/>
            </a:solidFill>
            <a:miter lim="800000"/>
            <a:headEnd/>
            <a:tailEnd/>
          </a:ln>
        </p:spPr>
        <p:txBody>
          <a:bodyPr lIns="123764" tIns="61882" rIns="123764" bIns="61882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en-US" sz="2200" b="1">
                <a:solidFill>
                  <a:schemeClr val="bg1"/>
                </a:solidFill>
              </a:rPr>
              <a:t>Rezultate</a:t>
            </a:r>
            <a:endParaRPr lang="pl-PL" altLang="en-US" sz="2200" b="1">
              <a:solidFill>
                <a:schemeClr val="bg1"/>
              </a:solidFill>
            </a:endParaRPr>
          </a:p>
        </p:txBody>
      </p:sp>
      <p:sp>
        <p:nvSpPr>
          <p:cNvPr id="2054" name="Podtytuł 2"/>
          <p:cNvSpPr txBox="1">
            <a:spLocks/>
          </p:cNvSpPr>
          <p:nvPr/>
        </p:nvSpPr>
        <p:spPr bwMode="auto">
          <a:xfrm>
            <a:off x="7907174" y="6289949"/>
            <a:ext cx="6975475" cy="442912"/>
          </a:xfrm>
          <a:prstGeom prst="rect">
            <a:avLst/>
          </a:prstGeom>
          <a:solidFill>
            <a:srgbClr val="F19E65"/>
          </a:solidFill>
          <a:ln w="9525">
            <a:solidFill>
              <a:srgbClr val="71CEE7"/>
            </a:solidFill>
            <a:miter lim="800000"/>
            <a:headEnd/>
            <a:tailEnd/>
          </a:ln>
        </p:spPr>
        <p:txBody>
          <a:bodyPr lIns="123764" tIns="61882" rIns="123764" bIns="61882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en-US" sz="2200" b="1">
                <a:solidFill>
                  <a:schemeClr val="bg1"/>
                </a:solidFill>
              </a:rPr>
              <a:t>Concluzii</a:t>
            </a:r>
            <a:endParaRPr lang="pl-PL" altLang="en-US" sz="2200" b="1">
              <a:solidFill>
                <a:schemeClr val="bg1"/>
              </a:solidFill>
            </a:endParaRPr>
          </a:p>
        </p:txBody>
      </p:sp>
      <p:sp>
        <p:nvSpPr>
          <p:cNvPr id="2055" name="Podtytuł 2"/>
          <p:cNvSpPr txBox="1">
            <a:spLocks/>
          </p:cNvSpPr>
          <p:nvPr/>
        </p:nvSpPr>
        <p:spPr bwMode="auto">
          <a:xfrm>
            <a:off x="7871209" y="7934052"/>
            <a:ext cx="6932613" cy="444500"/>
          </a:xfrm>
          <a:prstGeom prst="rect">
            <a:avLst/>
          </a:prstGeom>
          <a:solidFill>
            <a:srgbClr val="F19E65"/>
          </a:solidFill>
          <a:ln w="9525">
            <a:solidFill>
              <a:srgbClr val="71CEE7"/>
            </a:solidFill>
            <a:miter lim="800000"/>
            <a:headEnd/>
            <a:tailEnd/>
          </a:ln>
        </p:spPr>
        <p:txBody>
          <a:bodyPr lIns="123764" tIns="61882" rIns="123764" bIns="61882"/>
          <a:lstStyle/>
          <a:p>
            <a:pPr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en-US" altLang="en-US" sz="2200" b="1">
                <a:solidFill>
                  <a:schemeClr val="bg1"/>
                </a:solidFill>
              </a:rPr>
              <a:t>Bibliografie</a:t>
            </a:r>
            <a:endParaRPr lang="pl-PL" altLang="en-US" sz="2200" b="1">
              <a:solidFill>
                <a:schemeClr val="bg1"/>
              </a:solidFill>
            </a:endParaRPr>
          </a:p>
        </p:txBody>
      </p:sp>
      <p:sp>
        <p:nvSpPr>
          <p:cNvPr id="15" name="Prostokąt 20"/>
          <p:cNvSpPr/>
          <p:nvPr/>
        </p:nvSpPr>
        <p:spPr>
          <a:xfrm>
            <a:off x="160338" y="5194300"/>
            <a:ext cx="7546975" cy="2710296"/>
          </a:xfrm>
          <a:prstGeom prst="rect">
            <a:avLst/>
          </a:prstGeom>
        </p:spPr>
        <p:txBody>
          <a:bodyPr lIns="123764" tIns="61882" rIns="123764" bIns="61882">
            <a:spAutoFit/>
          </a:bodyPr>
          <a:lstStyle/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Studiu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retrospectiv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un an (2015)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utilizarea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cerclaj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pesar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progesteron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Clinica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Prof.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Dr.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Panait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Sirbu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scopul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a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evidentia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utilizata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preventia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nasterii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o-RO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premature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indicatia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cat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posibil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eficienta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Criterii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includere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toate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pacientele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sarcina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peste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saptamani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care s-a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efectuat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proceduri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care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sarcina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continuat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nasterea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avut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cadrul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clinicii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Criterii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excludere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paciente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au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avortat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inainte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24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saptamani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cele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care nu au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nascut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cadrul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clinicii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Indicatia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tratament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col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scurt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avorturi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trimestrul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II,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antecedente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nastere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prematura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322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paciente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varsta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gestationala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saptamani</a:t>
            </a:r>
            <a:endParaRPr lang="en-GB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 –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amenintare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nastere</a:t>
            </a:r>
            <a:r>
              <a:rPr lang="en-GB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prematura</a:t>
            </a:r>
            <a:endParaRPr lang="en-GB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7" name="Prostokąt 23"/>
          <p:cNvSpPr>
            <a:spLocks noChangeArrowheads="1"/>
          </p:cNvSpPr>
          <p:nvPr/>
        </p:nvSpPr>
        <p:spPr bwMode="auto">
          <a:xfrm>
            <a:off x="8087492" y="8160333"/>
            <a:ext cx="6700563" cy="229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3764" tIns="61882" rIns="123764" bIns="61882">
            <a:spAutoFit/>
          </a:bodyPr>
          <a:lstStyle/>
          <a:p>
            <a:pPr eaLnBrk="1" hangingPunct="1"/>
            <a:endParaRPr lang="en-US" altLang="en-US" sz="1400" dirty="0">
              <a:latin typeface="Calibri" pitchFamily="34" charset="0"/>
            </a:endParaRPr>
          </a:p>
          <a:p>
            <a:pPr marL="342900" indent="-342900" eaLnBrk="1" hangingPunct="1">
              <a:buAutoNum type="arabicPeriod"/>
            </a:pPr>
            <a:r>
              <a:rPr lang="ro-RO" sz="1000" dirty="0" smtClean="0"/>
              <a:t>Romero </a:t>
            </a:r>
            <a:r>
              <a:rPr lang="ro-RO" sz="1000" dirty="0"/>
              <a:t>R, Nicolaides K, Conde-Agudelo A, Tabor A, O'Brien JM, Cetingoz E, Da Fonseca E, Creasy G, Klein K, Rode L,Soma-Pillay, Fusey S, Cam C, Alfirevic Z, Hassan SS. Vaginal progesterone in women with an asymptomatic sonographic short cervix in the midtrimester decreases preterm delivery and neonatal morbidity: a systematic review and meta-analysis of individual patient data. </a:t>
            </a:r>
            <a:r>
              <a:rPr lang="ro-RO" sz="1000" i="1" dirty="0"/>
              <a:t>Am J Obstet Gynecol</a:t>
            </a:r>
            <a:r>
              <a:rPr lang="ro-RO" sz="1000" dirty="0"/>
              <a:t> 2012; </a:t>
            </a:r>
            <a:r>
              <a:rPr lang="ro-RO" sz="1000" b="1" dirty="0"/>
              <a:t>206</a:t>
            </a:r>
            <a:r>
              <a:rPr lang="ro-RO" sz="1000" dirty="0"/>
              <a:t>: </a:t>
            </a:r>
            <a:r>
              <a:rPr lang="ro-RO" sz="1000" dirty="0" smtClean="0"/>
              <a:t>124.e1–19</a:t>
            </a:r>
          </a:p>
          <a:p>
            <a:pPr marL="342900" indent="-342900" eaLnBrk="1" hangingPunct="1">
              <a:buAutoNum type="arabicPeriod"/>
            </a:pPr>
            <a:r>
              <a:rPr lang="ro-RO" sz="1000" dirty="0"/>
              <a:t>Arabin B, Halbesma JR, Vork F, Hübener M, van Eyck J. Is treatment with vaginal pessaries an option in patients with a sonographically detected short cervix? </a:t>
            </a:r>
            <a:r>
              <a:rPr lang="ro-RO" sz="1000" i="1" dirty="0"/>
              <a:t>J Perinat Med</a:t>
            </a:r>
            <a:r>
              <a:rPr lang="ro-RO" sz="1000" dirty="0"/>
              <a:t> 2003; </a:t>
            </a:r>
            <a:r>
              <a:rPr lang="ro-RO" sz="1000" b="1" dirty="0"/>
              <a:t>31</a:t>
            </a:r>
            <a:r>
              <a:rPr lang="ro-RO" sz="1000" dirty="0"/>
              <a:t>: </a:t>
            </a:r>
            <a:r>
              <a:rPr lang="ro-RO" sz="1000" dirty="0" smtClean="0"/>
              <a:t>122–133</a:t>
            </a:r>
          </a:p>
          <a:p>
            <a:pPr marL="342900" indent="-342900" eaLnBrk="1" hangingPunct="1">
              <a:buAutoNum type="arabicPeriod"/>
            </a:pPr>
            <a:r>
              <a:rPr lang="ro-RO" sz="1000" dirty="0"/>
              <a:t>Alfirevic, Z., Owen, J., Carreras Moratonas, E., Sharp, A. N., Szychowski, J. M. and Goya, M. (2013), Vaginal progesterone, cerclage or cervical pessary for preventing preterm birth in asymptomatic singleton pregnant women with a history of preterm birth and a sonographic short cervix. Ultrasound Obstet Gynecol, 41: 146–151. doi:10.1002/uog.12300</a:t>
            </a:r>
            <a:endParaRPr lang="ro-RO" sz="1000" dirty="0" smtClean="0"/>
          </a:p>
          <a:p>
            <a:pPr eaLnBrk="1" hangingPunct="1">
              <a:spcBef>
                <a:spcPct val="20000"/>
              </a:spcBef>
            </a:pPr>
            <a:endParaRPr lang="en-US" altLang="en-US" sz="1400" dirty="0"/>
          </a:p>
        </p:txBody>
      </p:sp>
      <p:sp>
        <p:nvSpPr>
          <p:cNvPr id="19" name="Prostokąt 20"/>
          <p:cNvSpPr/>
          <p:nvPr/>
        </p:nvSpPr>
        <p:spPr>
          <a:xfrm>
            <a:off x="246063" y="2228518"/>
            <a:ext cx="7461250" cy="2278063"/>
          </a:xfrm>
          <a:prstGeom prst="rect">
            <a:avLst/>
          </a:prstGeom>
        </p:spPr>
        <p:txBody>
          <a:bodyPr lIns="123764" tIns="61882" rIns="123764" bIns="61882">
            <a:spAutoFit/>
          </a:bodyPr>
          <a:lstStyle/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Nasterea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prematura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ramane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punct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vedere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morbiditatii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mortalitatii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neonatale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Prevenirea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acesteia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reprezinta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unul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subiectele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obstetrica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ginecologie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ecografica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sarcinii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standard, 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masurarea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colului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uterin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necesitate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Masurarea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acestuia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recomandata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ghidurile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SRUOG,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astfel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in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cazurile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antecedente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nastere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prematura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lucru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trebui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obligatoriu</a:t>
            </a:r>
            <a:endParaRPr lang="en-US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Odata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riscul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aparitie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travaliu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prematur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medicul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mijloace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indemana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punct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vedere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preventiei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administrare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progesteron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cerclaj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col,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pesar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putin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invazive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pot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prezenta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discomfort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pacienta</a:t>
            </a:r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4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9" name="Rectangle 20"/>
          <p:cNvSpPr>
            <a:spLocks noChangeArrowheads="1"/>
          </p:cNvSpPr>
          <p:nvPr/>
        </p:nvSpPr>
        <p:spPr bwMode="auto">
          <a:xfrm>
            <a:off x="7942998" y="2235200"/>
            <a:ext cx="6811228" cy="22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3764" tIns="61882" rIns="123764" bIns="61882">
            <a:spAutoFit/>
          </a:bodyPr>
          <a:lstStyle/>
          <a:p>
            <a:pPr algn="just" eaLnBrk="1" hangingPunct="1">
              <a:spcBef>
                <a:spcPts val="0"/>
              </a:spcBef>
            </a:pPr>
            <a:r>
              <a:rPr lang="en-US" altLang="en-US" sz="1400" dirty="0" err="1"/>
              <a:t>Metodele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cele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mai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utilizate</a:t>
            </a:r>
            <a:r>
              <a:rPr lang="en-US" altLang="en-US" sz="1400" dirty="0"/>
              <a:t> in </a:t>
            </a:r>
            <a:r>
              <a:rPr lang="en-US" altLang="en-US" sz="1400" dirty="0" err="1"/>
              <a:t>clinica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sunt</a:t>
            </a:r>
            <a:r>
              <a:rPr lang="en-US" altLang="en-US" sz="1400" dirty="0"/>
              <a:t> </a:t>
            </a:r>
            <a:r>
              <a:rPr lang="en-US" altLang="en-US" sz="1400" dirty="0" err="1"/>
              <a:t>reprezentate</a:t>
            </a:r>
            <a:r>
              <a:rPr lang="en-US" altLang="en-US" sz="1400" dirty="0"/>
              <a:t> de </a:t>
            </a:r>
            <a:r>
              <a:rPr lang="en-US" altLang="en-US" sz="1400" b="1" dirty="0" err="1"/>
              <a:t>administrarea</a:t>
            </a:r>
            <a:r>
              <a:rPr lang="en-US" altLang="en-US" sz="1400" b="1" dirty="0"/>
              <a:t> de </a:t>
            </a:r>
            <a:r>
              <a:rPr lang="en-US" altLang="en-US" sz="1400" b="1" dirty="0" err="1"/>
              <a:t>progesteron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efectuare</a:t>
            </a:r>
            <a:r>
              <a:rPr lang="en-US" altLang="en-US" sz="1400" dirty="0"/>
              <a:t> </a:t>
            </a:r>
            <a:r>
              <a:rPr lang="en-US" altLang="en-US" sz="1400" b="1" dirty="0" err="1"/>
              <a:t>cerclaj</a:t>
            </a:r>
            <a:r>
              <a:rPr lang="en-US" altLang="en-US" sz="1400" b="1" dirty="0"/>
              <a:t> col.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altLang="en-US" sz="1400" dirty="0" err="1"/>
              <a:t>Tehnica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cerclajului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este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utilizata</a:t>
            </a:r>
            <a:r>
              <a:rPr lang="en-US" altLang="en-US" sz="1400" dirty="0"/>
              <a:t> in special la </a:t>
            </a:r>
            <a:r>
              <a:rPr lang="en-US" altLang="en-US" sz="1400" dirty="0" err="1"/>
              <a:t>pacientele</a:t>
            </a:r>
            <a:r>
              <a:rPr lang="en-US" altLang="en-US" sz="1400" dirty="0"/>
              <a:t> cu </a:t>
            </a:r>
            <a:r>
              <a:rPr lang="en-US" altLang="en-US" sz="1400" dirty="0" err="1"/>
              <a:t>sarcina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multipla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frecvent</a:t>
            </a:r>
            <a:r>
              <a:rPr lang="en-US" altLang="en-US" sz="1400" dirty="0"/>
              <a:t> cu </a:t>
            </a:r>
            <a:r>
              <a:rPr lang="en-US" altLang="en-US" sz="1400" dirty="0" err="1"/>
              <a:t>scop</a:t>
            </a:r>
            <a:r>
              <a:rPr lang="en-US" altLang="en-US" sz="1400" dirty="0"/>
              <a:t> </a:t>
            </a:r>
            <a:r>
              <a:rPr lang="en-US" altLang="en-US" sz="1400" dirty="0" err="1"/>
              <a:t>profilactic</a:t>
            </a:r>
            <a:endParaRPr lang="en-US" altLang="en-US" sz="1400" dirty="0"/>
          </a:p>
          <a:p>
            <a:pPr algn="just" eaLnBrk="1" hangingPunct="1">
              <a:spcBef>
                <a:spcPts val="0"/>
              </a:spcBef>
            </a:pPr>
            <a:r>
              <a:rPr lang="en-US" altLang="en-US" sz="1400" dirty="0"/>
              <a:t>In 8 </a:t>
            </a:r>
            <a:r>
              <a:rPr lang="en-US" altLang="en-US" sz="1400" dirty="0" err="1"/>
              <a:t>cazuri</a:t>
            </a:r>
            <a:r>
              <a:rPr lang="en-US" altLang="en-US" sz="1400" dirty="0"/>
              <a:t> s-a </a:t>
            </a:r>
            <a:r>
              <a:rPr lang="en-US" altLang="en-US" sz="1400" dirty="0" err="1"/>
              <a:t>utilizat</a:t>
            </a:r>
            <a:r>
              <a:rPr lang="en-US" altLang="en-US" sz="1400" dirty="0"/>
              <a:t> </a:t>
            </a:r>
            <a:r>
              <a:rPr lang="en-US" altLang="en-US" sz="1400" dirty="0" err="1"/>
              <a:t>pesar</a:t>
            </a:r>
            <a:r>
              <a:rPr lang="en-US" altLang="en-US" sz="1400" dirty="0"/>
              <a:t>. ( 6 </a:t>
            </a:r>
            <a:r>
              <a:rPr lang="en-US" altLang="en-US" sz="1400" dirty="0" err="1"/>
              <a:t>sarcini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gemelare</a:t>
            </a:r>
            <a:r>
              <a:rPr lang="en-US" altLang="en-US" sz="1400" dirty="0"/>
              <a:t>, FIV; 2 </a:t>
            </a:r>
            <a:r>
              <a:rPr lang="en-US" altLang="en-US" sz="1400" dirty="0" err="1"/>
              <a:t>sarcini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unice</a:t>
            </a:r>
            <a:r>
              <a:rPr lang="en-US" altLang="en-US" sz="1400" dirty="0"/>
              <a:t>)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altLang="en-US" sz="1400" dirty="0" err="1"/>
              <a:t>Cerclaj</a:t>
            </a:r>
            <a:r>
              <a:rPr lang="en-US" altLang="en-US" sz="1400" dirty="0"/>
              <a:t> </a:t>
            </a:r>
            <a:r>
              <a:rPr lang="en-US" altLang="en-US" sz="1400" dirty="0" err="1"/>
              <a:t>col</a:t>
            </a:r>
            <a:r>
              <a:rPr lang="en-US" altLang="en-US" sz="1400" dirty="0"/>
              <a:t> – prima </a:t>
            </a:r>
            <a:r>
              <a:rPr lang="en-US" altLang="en-US" sz="1400" dirty="0" err="1"/>
              <a:t>intentie</a:t>
            </a:r>
            <a:r>
              <a:rPr lang="en-US" altLang="en-US" sz="1400" dirty="0"/>
              <a:t> la </a:t>
            </a:r>
            <a:r>
              <a:rPr lang="en-US" altLang="en-US" sz="1400" dirty="0" err="1"/>
              <a:t>pacientele</a:t>
            </a:r>
            <a:r>
              <a:rPr lang="en-US" altLang="en-US" sz="1400" dirty="0"/>
              <a:t> cu </a:t>
            </a:r>
            <a:r>
              <a:rPr lang="en-US" altLang="en-US" sz="1400" dirty="0" err="1"/>
              <a:t>col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scurt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col</a:t>
            </a:r>
            <a:r>
              <a:rPr lang="en-US" altLang="en-US" sz="1400" dirty="0"/>
              <a:t> dehiscent </a:t>
            </a:r>
            <a:r>
              <a:rPr lang="en-US" altLang="en-US" sz="1400" dirty="0" err="1"/>
              <a:t>si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avorturi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spontane</a:t>
            </a:r>
            <a:r>
              <a:rPr lang="en-US" altLang="en-US" sz="1400" dirty="0"/>
              <a:t> in </a:t>
            </a:r>
            <a:r>
              <a:rPr lang="en-US" altLang="en-US" sz="1400" dirty="0" err="1"/>
              <a:t>trimestru</a:t>
            </a:r>
            <a:r>
              <a:rPr lang="en-US" altLang="en-US" sz="1400" dirty="0"/>
              <a:t> II</a:t>
            </a:r>
          </a:p>
          <a:p>
            <a:pPr algn="just" eaLnBrk="1" hangingPunct="1">
              <a:spcBef>
                <a:spcPts val="0"/>
              </a:spcBef>
            </a:pPr>
            <a:r>
              <a:rPr lang="en-US" altLang="en-US" sz="1400" dirty="0" err="1"/>
              <a:t>Experienta</a:t>
            </a:r>
            <a:r>
              <a:rPr lang="en-US" altLang="en-US" sz="1400" dirty="0"/>
              <a:t> in </a:t>
            </a:r>
            <a:r>
              <a:rPr lang="en-US" altLang="en-US" sz="1400" dirty="0" err="1"/>
              <a:t>utilizarea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pesarelor</a:t>
            </a:r>
            <a:r>
              <a:rPr lang="en-US" altLang="en-US" sz="1400" dirty="0"/>
              <a:t> </a:t>
            </a:r>
            <a:r>
              <a:rPr lang="en-US" altLang="en-US" sz="1400" dirty="0" err="1"/>
              <a:t>este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redusa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posibil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si</a:t>
            </a:r>
            <a:r>
              <a:rPr lang="en-US" altLang="en-US" sz="1400" dirty="0"/>
              <a:t> </a:t>
            </a:r>
            <a:r>
              <a:rPr lang="en-US" altLang="en-US" sz="1400" dirty="0" err="1"/>
              <a:t>datorita</a:t>
            </a:r>
            <a:r>
              <a:rPr lang="en-US" altLang="en-US" sz="1400" dirty="0"/>
              <a:t> </a:t>
            </a:r>
            <a:r>
              <a:rPr lang="en-US" altLang="en-US" sz="1400" dirty="0" err="1"/>
              <a:t>putinelor</a:t>
            </a:r>
            <a:r>
              <a:rPr lang="en-US" altLang="en-US" sz="1400" dirty="0"/>
              <a:t> </a:t>
            </a:r>
            <a:r>
              <a:rPr lang="en-US" altLang="en-US" sz="1400" dirty="0" err="1"/>
              <a:t>studiilor</a:t>
            </a:r>
            <a:r>
              <a:rPr lang="en-US" altLang="en-US" sz="1400" dirty="0"/>
              <a:t>  legate </a:t>
            </a:r>
            <a:r>
              <a:rPr lang="en-US" altLang="en-US" sz="1400" dirty="0" err="1"/>
              <a:t>despre</a:t>
            </a:r>
            <a:r>
              <a:rPr lang="en-US" altLang="en-US" sz="1400" dirty="0"/>
              <a:t> </a:t>
            </a:r>
            <a:r>
              <a:rPr lang="en-US" altLang="en-US" sz="1400" dirty="0" err="1"/>
              <a:t>eficienta</a:t>
            </a:r>
            <a:r>
              <a:rPr lang="en-US" altLang="en-US" sz="1400" dirty="0"/>
              <a:t> </a:t>
            </a:r>
            <a:r>
              <a:rPr lang="en-US" altLang="en-US" sz="1400" dirty="0" err="1" smtClean="0"/>
              <a:t>acestora</a:t>
            </a:r>
            <a:endParaRPr lang="ro-RO" altLang="en-US" sz="1400" dirty="0" smtClean="0"/>
          </a:p>
          <a:p>
            <a:pPr algn="just" eaLnBrk="1" hangingPunct="1">
              <a:spcBef>
                <a:spcPts val="0"/>
              </a:spcBef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22" name="Prostokąt 20"/>
          <p:cNvSpPr/>
          <p:nvPr/>
        </p:nvSpPr>
        <p:spPr>
          <a:xfrm>
            <a:off x="8118256" y="6659945"/>
            <a:ext cx="6667500" cy="1202191"/>
          </a:xfrm>
          <a:prstGeom prst="rect">
            <a:avLst/>
          </a:prstGeom>
        </p:spPr>
        <p:txBody>
          <a:bodyPr lIns="123764" tIns="61882" rIns="123764" bIns="61882">
            <a:spAutoFit/>
          </a:bodyPr>
          <a:lstStyle/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utilizarea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princeps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invasive,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posibil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datorita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increderi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crescute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rezultatele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acesteia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comparatie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riscul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compliante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reduse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utilizarea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zilnica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progesteronului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cazurile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risc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crescut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nastere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prematura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col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scurt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ecografic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antecedente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nastere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premature)</a:t>
            </a:r>
          </a:p>
          <a:p>
            <a:pPr algn="just" defTabSz="12376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Selectarea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uneia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optiuni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ramane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latitudinea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medicului</a:t>
            </a:r>
            <a:r>
              <a:rPr lang="en-US" sz="14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pl-PL" sz="14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8163" y="204788"/>
            <a:ext cx="184943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Chart 15"/>
          <p:cNvGraphicFramePr/>
          <p:nvPr/>
        </p:nvGraphicFramePr>
        <p:xfrm>
          <a:off x="457200" y="7520152"/>
          <a:ext cx="4950372" cy="2900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7983468" y="4330420"/>
          <a:ext cx="6842236" cy="1927860"/>
        </p:xfrm>
        <a:graphic>
          <a:graphicData uri="http://schemas.openxmlformats.org/drawingml/2006/table">
            <a:tbl>
              <a:tblPr/>
              <a:tblGrid>
                <a:gridCol w="1710559"/>
                <a:gridCol w="1710559"/>
                <a:gridCol w="1710559"/>
                <a:gridCol w="1710559"/>
              </a:tblGrid>
              <a:tr h="173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Progesteron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Cerclaj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Pesar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Numar cazuri (229)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Indicatii principale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Contractii nesistematizate/ col scurt/ nastere prematura in antecedente/ sarcina multipla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Col scurt/ incompetenta cervico istimica/avorturi spontane trim II/nastere prematura in antecedente/ col dehiscent sarcina sub 28 saptamani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Sarcini multiple/ col scurt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Nasteri sub 37 saptamani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Nasteri sub 34 saptamani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o-R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o-RO" sz="11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466</Words>
  <Application>Microsoft Office PowerPoint</Application>
  <PresentationFormat>Custom</PresentationFormat>
  <Paragraphs>45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Times New Roman</vt:lpstr>
      <vt:lpstr>Office Theme</vt:lpstr>
      <vt:lpstr>                                                                   Strategii privind colul scurt in sarcina                               Bogdan Luchian Alina Busan Marjean Onabi Manuela Neagu Cristina Neagu     SCOG ,, Prof. Dr. Panait Sirbu”</vt:lpstr>
    </vt:vector>
  </TitlesOfParts>
  <Company>Congrex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Abstract Title Abstract Title continued Researchers’/Presenters’ Names Institution/Organization/Company</dc:title>
  <dc:creator>Administrator</dc:creator>
  <cp:lastModifiedBy>Bogdan</cp:lastModifiedBy>
  <cp:revision>45</cp:revision>
  <dcterms:created xsi:type="dcterms:W3CDTF">2015-10-23T10:49:45Z</dcterms:created>
  <dcterms:modified xsi:type="dcterms:W3CDTF">2016-10-07T15:56:18Z</dcterms:modified>
</cp:coreProperties>
</file>