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Lst>
  <p:sldSz cx="9144000" cy="5143500" type="screen16x9"/>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792"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B5372BD-FBED-4748-A029-7D52833596E2}" type="datetimeFigureOut">
              <a:rPr lang="en-GB" smtClean="0"/>
              <a:t>07/10/2016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1991554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B5372BD-FBED-4748-A029-7D52833596E2}" type="datetimeFigureOut">
              <a:rPr lang="en-GB" smtClean="0"/>
              <a:t>07/10/2016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1097237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B5372BD-FBED-4748-A029-7D52833596E2}" type="datetimeFigureOut">
              <a:rPr lang="en-GB" smtClean="0"/>
              <a:t>07/10/2016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887852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B5372BD-FBED-4748-A029-7D52833596E2}" type="datetimeFigureOut">
              <a:rPr lang="en-GB" smtClean="0"/>
              <a:t>07/10/2016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759885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5372BD-FBED-4748-A029-7D52833596E2}" type="datetimeFigureOut">
              <a:rPr lang="en-GB" smtClean="0"/>
              <a:t>07/10/2016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2005256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B5372BD-FBED-4748-A029-7D52833596E2}" type="datetimeFigureOut">
              <a:rPr lang="en-GB" smtClean="0"/>
              <a:t>07/10/2016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224869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B5372BD-FBED-4748-A029-7D52833596E2}" type="datetimeFigureOut">
              <a:rPr lang="en-GB" smtClean="0"/>
              <a:t>07/10/2016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3394886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B5372BD-FBED-4748-A029-7D52833596E2}" type="datetimeFigureOut">
              <a:rPr lang="en-GB" smtClean="0"/>
              <a:t>07/10/2016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613686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5372BD-FBED-4748-A029-7D52833596E2}" type="datetimeFigureOut">
              <a:rPr lang="en-GB" smtClean="0"/>
              <a:t>07/10/2016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2975932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5372BD-FBED-4748-A029-7D52833596E2}" type="datetimeFigureOut">
              <a:rPr lang="en-GB" smtClean="0"/>
              <a:t>07/10/2016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860687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5372BD-FBED-4748-A029-7D52833596E2}" type="datetimeFigureOut">
              <a:rPr lang="en-GB" smtClean="0"/>
              <a:t>07/10/2016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7ABDF3F-B546-4650-8AE9-9F56E8779184}" type="slidenum">
              <a:rPr lang="en-GB" smtClean="0"/>
              <a:t>‹#›</a:t>
            </a:fld>
            <a:endParaRPr lang="en-GB"/>
          </a:p>
        </p:txBody>
      </p:sp>
    </p:spTree>
    <p:extLst>
      <p:ext uri="{BB962C8B-B14F-4D97-AF65-F5344CB8AC3E}">
        <p14:creationId xmlns:p14="http://schemas.microsoft.com/office/powerpoint/2010/main" val="3369917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B5372BD-FBED-4748-A029-7D52833596E2}" type="datetimeFigureOut">
              <a:rPr lang="en-GB" smtClean="0"/>
              <a:t>07/10/2016</a:t>
            </a:fld>
            <a:endParaRPr lang="en-GB"/>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7ABDF3F-B546-4650-8AE9-9F56E8779184}" type="slidenum">
              <a:rPr lang="en-GB" smtClean="0"/>
              <a:t>‹#›</a:t>
            </a:fld>
            <a:endParaRPr lang="en-GB"/>
          </a:p>
        </p:txBody>
      </p:sp>
    </p:spTree>
    <p:extLst>
      <p:ext uri="{BB962C8B-B14F-4D97-AF65-F5344CB8AC3E}">
        <p14:creationId xmlns:p14="http://schemas.microsoft.com/office/powerpoint/2010/main" val="3009294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alpha val="5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1470"/>
            <a:ext cx="9140196" cy="1080120"/>
          </a:xfrm>
        </p:spPr>
        <p:txBody>
          <a:bodyPr>
            <a:noAutofit/>
          </a:bodyPr>
          <a:lstStyle/>
          <a:p>
            <a:r>
              <a:rPr lang="ro-RO" sz="2000" b="1" dirty="0">
                <a:latin typeface="Arial" pitchFamily="34" charset="0"/>
                <a:cs typeface="Arial" pitchFamily="34" charset="0"/>
              </a:rPr>
              <a:t>Adenomioza și riscul de naștere prematură</a:t>
            </a:r>
            <a:r>
              <a:rPr lang="en-GB" sz="2000" dirty="0">
                <a:latin typeface="Arial" pitchFamily="34" charset="0"/>
                <a:cs typeface="Arial" pitchFamily="34" charset="0"/>
              </a:rPr>
              <a:t/>
            </a:r>
            <a:br>
              <a:rPr lang="en-GB" sz="2000" dirty="0">
                <a:latin typeface="Arial" pitchFamily="34" charset="0"/>
                <a:cs typeface="Arial" pitchFamily="34" charset="0"/>
              </a:rPr>
            </a:br>
            <a:r>
              <a:rPr lang="ro-RO" sz="1200" dirty="0">
                <a:latin typeface="Arial" pitchFamily="34" charset="0"/>
                <a:cs typeface="Arial" pitchFamily="34" charset="0"/>
              </a:rPr>
              <a:t>Corina Grigoriu</a:t>
            </a:r>
            <a:r>
              <a:rPr lang="ro-RO" sz="1200" baseline="30000" dirty="0">
                <a:latin typeface="Arial" pitchFamily="34" charset="0"/>
                <a:cs typeface="Arial" pitchFamily="34" charset="0"/>
              </a:rPr>
              <a:t>1,2</a:t>
            </a:r>
            <a:r>
              <a:rPr lang="ro-RO" sz="1200" dirty="0">
                <a:latin typeface="Arial" pitchFamily="34" charset="0"/>
                <a:cs typeface="Arial" pitchFamily="34" charset="0"/>
              </a:rPr>
              <a:t>, Ruxandra Vlădescu</a:t>
            </a:r>
            <a:r>
              <a:rPr lang="ro-RO" sz="1200" baseline="30000" dirty="0">
                <a:latin typeface="Arial" pitchFamily="34" charset="0"/>
                <a:cs typeface="Arial" pitchFamily="34" charset="0"/>
              </a:rPr>
              <a:t>2</a:t>
            </a:r>
            <a:r>
              <a:rPr lang="ro-RO" sz="1200" dirty="0">
                <a:latin typeface="Arial" pitchFamily="34" charset="0"/>
                <a:cs typeface="Arial" pitchFamily="34" charset="0"/>
              </a:rPr>
              <a:t>, Lucica Elena Eddan-Vișan</a:t>
            </a:r>
            <a:r>
              <a:rPr lang="ro-RO" sz="1200" baseline="30000" dirty="0">
                <a:latin typeface="Arial" pitchFamily="34" charset="0"/>
                <a:cs typeface="Arial" pitchFamily="34" charset="0"/>
              </a:rPr>
              <a:t>2</a:t>
            </a:r>
            <a:r>
              <a:rPr lang="ro-RO" sz="1200" dirty="0">
                <a:latin typeface="Arial" pitchFamily="34" charset="0"/>
                <a:cs typeface="Arial" pitchFamily="34" charset="0"/>
              </a:rPr>
              <a:t>, Andreea Elena Mihart</a:t>
            </a:r>
            <a:r>
              <a:rPr lang="ro-RO" sz="1200" baseline="30000" dirty="0">
                <a:latin typeface="Arial" pitchFamily="34" charset="0"/>
                <a:cs typeface="Arial" pitchFamily="34" charset="0"/>
              </a:rPr>
              <a:t>2</a:t>
            </a:r>
            <a:r>
              <a:rPr lang="ro-RO" sz="1200" dirty="0">
                <a:latin typeface="Arial" pitchFamily="34" charset="0"/>
                <a:cs typeface="Arial" pitchFamily="34" charset="0"/>
              </a:rPr>
              <a:t>, Simona Elena Albu</a:t>
            </a:r>
            <a:r>
              <a:rPr lang="ro-RO" sz="1200" baseline="30000" dirty="0">
                <a:latin typeface="Arial" pitchFamily="34" charset="0"/>
                <a:cs typeface="Arial" pitchFamily="34" charset="0"/>
              </a:rPr>
              <a:t>1,2</a:t>
            </a:r>
            <a:r>
              <a:rPr lang="ro-RO" sz="1200" dirty="0">
                <a:latin typeface="Arial" pitchFamily="34" charset="0"/>
                <a:cs typeface="Arial" pitchFamily="34" charset="0"/>
              </a:rPr>
              <a:t> Cosmin Lepădat</a:t>
            </a:r>
            <a:r>
              <a:rPr lang="ro-RO" sz="1200" baseline="30000" dirty="0">
                <a:latin typeface="Arial" pitchFamily="34" charset="0"/>
                <a:cs typeface="Arial" pitchFamily="34" charset="0"/>
              </a:rPr>
              <a:t>2</a:t>
            </a:r>
            <a:r>
              <a:rPr lang="ro-RO" sz="1200" dirty="0">
                <a:latin typeface="Arial" pitchFamily="34" charset="0"/>
                <a:cs typeface="Arial" pitchFamily="34" charset="0"/>
              </a:rPr>
              <a:t>, Mircea </a:t>
            </a:r>
            <a:r>
              <a:rPr lang="ro-RO" sz="1200" dirty="0" smtClean="0">
                <a:latin typeface="Arial" pitchFamily="34" charset="0"/>
                <a:cs typeface="Arial" pitchFamily="34" charset="0"/>
              </a:rPr>
              <a:t>Ichim</a:t>
            </a:r>
            <a:r>
              <a:rPr lang="ro-RO" sz="1200" baseline="30000" dirty="0" smtClean="0">
                <a:latin typeface="Arial" pitchFamily="34" charset="0"/>
                <a:cs typeface="Arial" pitchFamily="34" charset="0"/>
              </a:rPr>
              <a:t>2</a:t>
            </a:r>
            <a:r>
              <a:rPr lang="en-GB" sz="1200" dirty="0" smtClean="0">
                <a:latin typeface="Arial" pitchFamily="34" charset="0"/>
                <a:cs typeface="Arial" pitchFamily="34" charset="0"/>
              </a:rPr>
              <a:t/>
            </a:r>
            <a:br>
              <a:rPr lang="en-GB" sz="1200" dirty="0" smtClean="0">
                <a:latin typeface="Arial" pitchFamily="34" charset="0"/>
                <a:cs typeface="Arial" pitchFamily="34" charset="0"/>
              </a:rPr>
            </a:br>
            <a:r>
              <a:rPr lang="ro-RO" sz="1200" baseline="30000" dirty="0" smtClean="0">
                <a:latin typeface="Arial" pitchFamily="34" charset="0"/>
                <a:cs typeface="Arial" pitchFamily="34" charset="0"/>
              </a:rPr>
              <a:t>1</a:t>
            </a:r>
            <a:r>
              <a:rPr lang="ro-RO" sz="1200" dirty="0" smtClean="0">
                <a:latin typeface="Arial" pitchFamily="34" charset="0"/>
                <a:cs typeface="Arial" pitchFamily="34" charset="0"/>
              </a:rPr>
              <a:t> </a:t>
            </a:r>
            <a:r>
              <a:rPr lang="ro-RO" sz="1200" dirty="0">
                <a:latin typeface="Arial" pitchFamily="34" charset="0"/>
                <a:cs typeface="Arial" pitchFamily="34" charset="0"/>
              </a:rPr>
              <a:t>UMF Carol Davila </a:t>
            </a:r>
            <a:r>
              <a:rPr lang="ro-RO" sz="1200" dirty="0" smtClean="0">
                <a:latin typeface="Arial" pitchFamily="34" charset="0"/>
                <a:cs typeface="Arial" pitchFamily="34" charset="0"/>
              </a:rPr>
              <a:t>București</a:t>
            </a:r>
            <a:r>
              <a:rPr lang="en-GB" sz="1200" dirty="0" smtClean="0">
                <a:latin typeface="Arial" pitchFamily="34" charset="0"/>
                <a:cs typeface="Arial" pitchFamily="34" charset="0"/>
              </a:rPr>
              <a:t>  </a:t>
            </a:r>
            <a:r>
              <a:rPr lang="ro-RO" sz="1200" baseline="30000" dirty="0" smtClean="0">
                <a:latin typeface="Arial" pitchFamily="34" charset="0"/>
                <a:cs typeface="Arial" pitchFamily="34" charset="0"/>
              </a:rPr>
              <a:t>2</a:t>
            </a:r>
            <a:r>
              <a:rPr lang="ro-RO" sz="1200" baseline="30000" dirty="0">
                <a:latin typeface="Arial" pitchFamily="34" charset="0"/>
                <a:cs typeface="Arial" pitchFamily="34" charset="0"/>
              </a:rPr>
              <a:t>. </a:t>
            </a:r>
            <a:r>
              <a:rPr lang="ro-RO" sz="1200" dirty="0">
                <a:latin typeface="Arial" pitchFamily="34" charset="0"/>
                <a:cs typeface="Arial" pitchFamily="34" charset="0"/>
              </a:rPr>
              <a:t>Spitalul Universitar de Urgență București</a:t>
            </a:r>
            <a:r>
              <a:rPr lang="en-GB" sz="1200" dirty="0">
                <a:latin typeface="Arial" pitchFamily="34" charset="0"/>
                <a:cs typeface="Arial" pitchFamily="34" charset="0"/>
              </a:rPr>
              <a:t/>
            </a:r>
            <a:br>
              <a:rPr lang="en-GB" sz="1200" dirty="0">
                <a:latin typeface="Arial" pitchFamily="34" charset="0"/>
                <a:cs typeface="Arial" pitchFamily="34" charset="0"/>
              </a:rPr>
            </a:br>
            <a:endParaRPr lang="en-GB" sz="1200" dirty="0">
              <a:latin typeface="Arial" pitchFamily="34" charset="0"/>
              <a:cs typeface="Arial" pitchFamily="34" charset="0"/>
            </a:endParaRPr>
          </a:p>
        </p:txBody>
      </p:sp>
      <p:sp>
        <p:nvSpPr>
          <p:cNvPr id="3" name="Content Placeholder 2"/>
          <p:cNvSpPr>
            <a:spLocks noGrp="1"/>
          </p:cNvSpPr>
          <p:nvPr>
            <p:ph idx="1"/>
          </p:nvPr>
        </p:nvSpPr>
        <p:spPr>
          <a:xfrm>
            <a:off x="0" y="1131592"/>
            <a:ext cx="4464496" cy="1160828"/>
          </a:xfrm>
        </p:spPr>
        <p:txBody>
          <a:bodyPr>
            <a:normAutofit lnSpcReduction="10000"/>
          </a:bodyPr>
          <a:lstStyle/>
          <a:p>
            <a:pPr marL="0" indent="0" algn="just">
              <a:buNone/>
            </a:pPr>
            <a:r>
              <a:rPr lang="ro-RO" sz="1200" b="1" u="sng" dirty="0">
                <a:latin typeface="Arial" pitchFamily="34" charset="0"/>
                <a:cs typeface="Arial" pitchFamily="34" charset="0"/>
              </a:rPr>
              <a:t>Introducere</a:t>
            </a:r>
            <a:r>
              <a:rPr lang="ro-RO" sz="1200" dirty="0">
                <a:latin typeface="Arial" pitchFamily="34" charset="0"/>
                <a:cs typeface="Arial" pitchFamily="34" charset="0"/>
              </a:rPr>
              <a:t> </a:t>
            </a:r>
            <a:r>
              <a:rPr lang="ro-RO" sz="1200" b="1" dirty="0">
                <a:latin typeface="Arial" pitchFamily="34" charset="0"/>
                <a:cs typeface="Arial" pitchFamily="34" charset="0"/>
              </a:rPr>
              <a:t>Adenomioza</a:t>
            </a:r>
            <a:r>
              <a:rPr lang="ro-RO" sz="1200" dirty="0">
                <a:latin typeface="Arial" pitchFamily="34" charset="0"/>
                <a:cs typeface="Arial" pitchFamily="34" charset="0"/>
              </a:rPr>
              <a:t> </a:t>
            </a:r>
            <a:r>
              <a:rPr lang="en-GB" sz="1200" dirty="0" smtClean="0">
                <a:latin typeface="Arial" pitchFamily="34" charset="0"/>
                <a:cs typeface="Arial" pitchFamily="34" charset="0"/>
              </a:rPr>
              <a:t>- </a:t>
            </a:r>
            <a:r>
              <a:rPr lang="ro-RO" sz="1200" dirty="0" smtClean="0">
                <a:latin typeface="Arial" pitchFamily="34" charset="0"/>
                <a:cs typeface="Arial" pitchFamily="34" charset="0"/>
              </a:rPr>
              <a:t>proliferarea </a:t>
            </a:r>
            <a:r>
              <a:rPr lang="ro-RO" sz="1200" dirty="0">
                <a:latin typeface="Arial" pitchFamily="34" charset="0"/>
                <a:cs typeface="Arial" pitchFamily="34" charset="0"/>
              </a:rPr>
              <a:t>de glande endometriale și stromă în  miometru, unde se constituie leziuni cu delimitări vagi. </a:t>
            </a:r>
            <a:r>
              <a:rPr lang="en-US" sz="1200" dirty="0" err="1">
                <a:latin typeface="Arial" pitchFamily="34" charset="0"/>
                <a:cs typeface="Arial" pitchFamily="34" charset="0"/>
              </a:rPr>
              <a:t>Deconspirat</a:t>
            </a:r>
            <a:r>
              <a:rPr lang="ro-RO" sz="1200" dirty="0">
                <a:latin typeface="Arial" pitchFamily="34" charset="0"/>
                <a:cs typeface="Arial" pitchFamily="34" charset="0"/>
              </a:rPr>
              <a:t>ă clinic în decada a patra, are  s</a:t>
            </a:r>
            <a:r>
              <a:rPr lang="en-US" sz="1200" dirty="0" err="1">
                <a:latin typeface="Arial" pitchFamily="34" charset="0"/>
                <a:cs typeface="Arial" pitchFamily="34" charset="0"/>
              </a:rPr>
              <a:t>emnifica</a:t>
            </a:r>
            <a:r>
              <a:rPr lang="ro-RO" sz="1200" dirty="0">
                <a:latin typeface="Arial" pitchFamily="34" charset="0"/>
                <a:cs typeface="Arial" pitchFamily="34" charset="0"/>
              </a:rPr>
              <a:t>ție</a:t>
            </a:r>
            <a:r>
              <a:rPr lang="en-US" sz="1200" dirty="0">
                <a:latin typeface="Arial" pitchFamily="34" charset="0"/>
                <a:cs typeface="Arial" pitchFamily="34" charset="0"/>
              </a:rPr>
              <a:t> la </a:t>
            </a:r>
            <a:r>
              <a:rPr lang="en-US" sz="1200" dirty="0" err="1">
                <a:latin typeface="Arial" pitchFamily="34" charset="0"/>
                <a:cs typeface="Arial" pitchFamily="34" charset="0"/>
              </a:rPr>
              <a:t>pacientele</a:t>
            </a:r>
            <a:r>
              <a:rPr lang="en-US" sz="1200" dirty="0">
                <a:latin typeface="Arial" pitchFamily="34" charset="0"/>
                <a:cs typeface="Arial" pitchFamily="34" charset="0"/>
              </a:rPr>
              <a:t> </a:t>
            </a:r>
            <a:r>
              <a:rPr lang="ro-RO" sz="1200" dirty="0">
                <a:latin typeface="Arial" pitchFamily="34" charset="0"/>
                <a:cs typeface="Arial" pitchFamily="34" charset="0"/>
              </a:rPr>
              <a:t> care au planuri reproductive. Este rar izolată – se asociază cu endometrioza, polipii endometriali, hiperplazia endometrială</a:t>
            </a:r>
            <a:r>
              <a:rPr lang="ro-RO" sz="1200" dirty="0" smtClean="0">
                <a:latin typeface="Arial" pitchFamily="34" charset="0"/>
                <a:cs typeface="Arial" pitchFamily="34" charset="0"/>
              </a:rPr>
              <a:t>.</a:t>
            </a:r>
            <a:endParaRPr lang="en-GB" sz="1200" dirty="0">
              <a:latin typeface="Arial" pitchFamily="34" charset="0"/>
              <a:cs typeface="Arial"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168" y="1010347"/>
            <a:ext cx="1512168" cy="1282703"/>
          </a:xfrm>
          <a:prstGeom prst="rect">
            <a:avLst/>
          </a:prstGeom>
        </p:spPr>
      </p:pic>
      <p:sp>
        <p:nvSpPr>
          <p:cNvPr id="9" name="Content Placeholder 2"/>
          <p:cNvSpPr txBox="1">
            <a:spLocks/>
          </p:cNvSpPr>
          <p:nvPr/>
        </p:nvSpPr>
        <p:spPr>
          <a:xfrm>
            <a:off x="-1" y="2280134"/>
            <a:ext cx="9140197" cy="19442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itchFamily="34" charset="0"/>
              <a:buNone/>
            </a:pPr>
            <a:r>
              <a:rPr lang="ro-RO" sz="1200" b="1" u="sng" dirty="0" smtClean="0">
                <a:latin typeface="Arial" pitchFamily="34" charset="0"/>
                <a:cs typeface="Arial" pitchFamily="34" charset="0"/>
              </a:rPr>
              <a:t>Material și metodă</a:t>
            </a:r>
            <a:r>
              <a:rPr lang="en-GB" sz="1200" b="1" u="sng" dirty="0" smtClean="0">
                <a:latin typeface="Arial" pitchFamily="34" charset="0"/>
                <a:cs typeface="Arial" pitchFamily="34" charset="0"/>
              </a:rPr>
              <a:t>:</a:t>
            </a:r>
            <a:r>
              <a:rPr lang="en-GB" sz="1200" dirty="0" smtClean="0">
                <a:latin typeface="Arial" pitchFamily="34" charset="0"/>
                <a:cs typeface="Arial" pitchFamily="34" charset="0"/>
              </a:rPr>
              <a:t>Z</a:t>
            </a:r>
            <a:r>
              <a:rPr lang="ro-RO" sz="1200" dirty="0" smtClean="0">
                <a:latin typeface="Arial" pitchFamily="34" charset="0"/>
                <a:cs typeface="Arial" pitchFamily="34" charset="0"/>
              </a:rPr>
              <a:t>ona joncțională endometru-miometru este perturbată/deformată structural, dar cel mai probabil și funcțional. Studiul nostru a pornit de la o pacientă de 35 ani, cu o naștere la 34 SA în antecedente, care se prezintă pentru consiliere preconcepțională.</a:t>
            </a:r>
            <a:r>
              <a:rPr lang="en-GB" sz="1200" b="1" dirty="0" smtClean="0">
                <a:latin typeface="Arial" pitchFamily="34" charset="0"/>
                <a:cs typeface="Arial" pitchFamily="34" charset="0"/>
              </a:rPr>
              <a:t> </a:t>
            </a:r>
            <a:r>
              <a:rPr lang="en-GB" sz="1200" b="1" dirty="0">
                <a:latin typeface="Arial" pitchFamily="34" charset="0"/>
                <a:cs typeface="Arial" pitchFamily="34" charset="0"/>
              </a:rPr>
              <a:t>E</a:t>
            </a:r>
            <a:r>
              <a:rPr lang="ro-RO" sz="1200" b="1" dirty="0" smtClean="0">
                <a:latin typeface="Arial" pitchFamily="34" charset="0"/>
                <a:cs typeface="Arial" pitchFamily="34" charset="0"/>
              </a:rPr>
              <a:t>chografic </a:t>
            </a:r>
            <a:r>
              <a:rPr lang="ro-RO" sz="1200" dirty="0" smtClean="0">
                <a:latin typeface="Arial" pitchFamily="34" charset="0"/>
                <a:cs typeface="Arial" pitchFamily="34" charset="0"/>
              </a:rPr>
              <a:t>aspecte caracteristice pentru adenomioză (microchisturi subendometriale, aspecte neomogene în miometru și o joncțiune endometru-miometru îngroșată). La o reluare a an</a:t>
            </a:r>
            <a:r>
              <a:rPr lang="en-GB" sz="1200" dirty="0" smtClean="0">
                <a:latin typeface="Arial" pitchFamily="34" charset="0"/>
                <a:cs typeface="Arial" pitchFamily="34" charset="0"/>
              </a:rPr>
              <a:t>a</a:t>
            </a:r>
            <a:r>
              <a:rPr lang="ro-RO" sz="1200" dirty="0" smtClean="0">
                <a:latin typeface="Arial" pitchFamily="34" charset="0"/>
                <a:cs typeface="Arial" pitchFamily="34" charset="0"/>
              </a:rPr>
              <a:t>mnezei, pacienta afirmă dismenoree progresivă și menoragii. De asemenea, pe parcursul sarcinii anterioare a prezentat frecvent dureri pelviabdominale, cu iradiere lombară, care au fost catalogate drept contracții uterine dureoase, dar care cedau foarte greu la medicație antispastică. Am studiat retrospectiv 10 paciente, cu vârste cuprinse  între  38-45 ani, diagnosticate ecografic și clinic cu adenomioză.  Aceste paciente au avut în antecedentele personale simptomatologie sugestivă și cel puțin o naștere prematură de etiologie nepecizată (fără infecții perinatale sau altă patologie obstetricală justificativă). Avem sub supraveghere două gravide cu suspiciune clinică și echografică de adenomioză, pe care le monitorizăm activ în ceea ce privește riscul de naștere prematură.</a:t>
            </a:r>
            <a:endParaRPr lang="en-GB" sz="1200" dirty="0">
              <a:latin typeface="Arial" pitchFamily="34" charset="0"/>
              <a:cs typeface="Arial" pitchFamily="34" charset="0"/>
            </a:endParaRPr>
          </a:p>
        </p:txBody>
      </p:sp>
      <p:pic>
        <p:nvPicPr>
          <p:cNvPr id="1030" name="Picture 6" descr="C:\Users\alin\Desktop\ANDREEA\poze adenomioaza\Picture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4496" y="1009716"/>
            <a:ext cx="1696286" cy="128270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lin\Desktop\ANDREEA\poze adenomioaza\Picture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9" y="1009716"/>
            <a:ext cx="1615867" cy="128270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4224350"/>
            <a:ext cx="9140196" cy="919150"/>
          </a:xfrm>
          <a:prstGeom prst="rect">
            <a:avLst/>
          </a:prstGeom>
          <a:noFill/>
        </p:spPr>
        <p:txBody>
          <a:bodyPr wrap="square" rtlCol="0">
            <a:spAutoFit/>
          </a:bodyPr>
          <a:lstStyle/>
          <a:p>
            <a:r>
              <a:rPr lang="ro-RO" sz="1200" b="1" u="sng" dirty="0">
                <a:latin typeface="Arial" pitchFamily="34" charset="0"/>
                <a:cs typeface="Arial" pitchFamily="34" charset="0"/>
              </a:rPr>
              <a:t>Concluzii </a:t>
            </a:r>
            <a:r>
              <a:rPr lang="ro-RO" sz="1200" dirty="0">
                <a:latin typeface="Arial" pitchFamily="34" charset="0"/>
                <a:cs typeface="Arial" pitchFamily="34" charset="0"/>
              </a:rPr>
              <a:t>Observațiile noastre confirmă datele publicate de Juang CM (pe un lot de 2138 paciente) care sugerează un risc crescut de naștere prematură la pacientele cu adenomioză. Mecanismul </a:t>
            </a:r>
            <a:r>
              <a:rPr lang="ro-RO" sz="1200" dirty="0" smtClean="0">
                <a:latin typeface="Arial" pitchFamily="34" charset="0"/>
                <a:cs typeface="Arial" pitchFamily="34" charset="0"/>
              </a:rPr>
              <a:t>fiziopatologic</a:t>
            </a:r>
            <a:r>
              <a:rPr lang="en-GB" sz="1200" dirty="0" smtClean="0">
                <a:latin typeface="Arial" pitchFamily="34" charset="0"/>
                <a:cs typeface="Arial" pitchFamily="34" charset="0"/>
              </a:rPr>
              <a:t>- </a:t>
            </a:r>
            <a:r>
              <a:rPr lang="ro-RO" sz="1200" dirty="0" smtClean="0">
                <a:latin typeface="Arial" pitchFamily="34" charset="0"/>
                <a:cs typeface="Arial" pitchFamily="34" charset="0"/>
              </a:rPr>
              <a:t>secreția </a:t>
            </a:r>
            <a:r>
              <a:rPr lang="ro-RO" sz="1200" dirty="0">
                <a:latin typeface="Arial" pitchFamily="34" charset="0"/>
                <a:cs typeface="Arial" pitchFamily="34" charset="0"/>
              </a:rPr>
              <a:t>crescută de citokine la nivelul interfeței endometru-miometru. </a:t>
            </a:r>
            <a:r>
              <a:rPr lang="ro-RO" sz="1200" b="1" dirty="0">
                <a:latin typeface="Arial" pitchFamily="34" charset="0"/>
                <a:cs typeface="Arial" pitchFamily="34" charset="0"/>
              </a:rPr>
              <a:t>Considerăm important un diagnostic imagistic de mare acuitate înainte de sarcină (eco, MRI) pentru a diagnostica adenomioza, factor de risc asociat pentru nașterea prematură</a:t>
            </a:r>
            <a:r>
              <a:rPr lang="ro-RO" b="1" dirty="0"/>
              <a:t>.</a:t>
            </a:r>
            <a:endParaRPr lang="en-GB" b="1" dirty="0"/>
          </a:p>
        </p:txBody>
      </p:sp>
    </p:spTree>
    <p:extLst>
      <p:ext uri="{BB962C8B-B14F-4D97-AF65-F5344CB8AC3E}">
        <p14:creationId xmlns:p14="http://schemas.microsoft.com/office/powerpoint/2010/main" val="1109589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03598"/>
          </a:xfrm>
        </p:spPr>
        <p:txBody>
          <a:bodyPr>
            <a:noAutofit/>
          </a:bodyPr>
          <a:lstStyle/>
          <a:p>
            <a:r>
              <a:rPr lang="en-GB" sz="2000" dirty="0" smtClean="0"/>
              <a:t/>
            </a:r>
            <a:br>
              <a:rPr lang="en-GB" sz="2000" dirty="0" smtClean="0"/>
            </a:br>
            <a:r>
              <a:rPr lang="ro-RO" sz="2000" b="1" dirty="0" smtClean="0">
                <a:latin typeface="Arial" pitchFamily="34" charset="0"/>
                <a:cs typeface="Arial" pitchFamily="34" charset="0"/>
              </a:rPr>
              <a:t>Supravegherea </a:t>
            </a:r>
            <a:r>
              <a:rPr lang="ro-RO" sz="2000" b="1" dirty="0">
                <a:latin typeface="Arial" pitchFamily="34" charset="0"/>
                <a:cs typeface="Arial" pitchFamily="34" charset="0"/>
              </a:rPr>
              <a:t>de lungă durată a pacientelor tinere cu neoplasm mamar- punctul de vedere al </a:t>
            </a:r>
            <a:r>
              <a:rPr lang="ro-RO" sz="2000" b="1" dirty="0" smtClean="0">
                <a:latin typeface="Arial" pitchFamily="34" charset="0"/>
                <a:cs typeface="Arial" pitchFamily="34" charset="0"/>
              </a:rPr>
              <a:t>ginecologului</a:t>
            </a:r>
            <a:r>
              <a:rPr lang="ro-RO" sz="2000" b="1" dirty="0">
                <a:latin typeface="Arial" pitchFamily="34" charset="0"/>
                <a:cs typeface="Arial" pitchFamily="34" charset="0"/>
              </a:rPr>
              <a:t> </a:t>
            </a:r>
            <a:r>
              <a:rPr lang="en-GB" sz="2000" b="1" dirty="0">
                <a:latin typeface="Arial" pitchFamily="34" charset="0"/>
                <a:cs typeface="Arial" pitchFamily="34" charset="0"/>
              </a:rPr>
              <a:t/>
            </a:r>
            <a:br>
              <a:rPr lang="en-GB" sz="2000" b="1" dirty="0">
                <a:latin typeface="Arial" pitchFamily="34" charset="0"/>
                <a:cs typeface="Arial" pitchFamily="34" charset="0"/>
              </a:rPr>
            </a:br>
            <a:r>
              <a:rPr lang="ro-RO" sz="1200" dirty="0"/>
              <a:t>Corina Grigoriu</a:t>
            </a:r>
            <a:r>
              <a:rPr lang="ro-RO" sz="1200" baseline="30000" dirty="0"/>
              <a:t>1,2</a:t>
            </a:r>
            <a:r>
              <a:rPr lang="ro-RO" sz="1200" dirty="0"/>
              <a:t>, Mihai Grigoriu</a:t>
            </a:r>
            <a:r>
              <a:rPr lang="ro-RO" sz="1200" baseline="30000" dirty="0"/>
              <a:t>1,2</a:t>
            </a:r>
            <a:r>
              <a:rPr lang="ro-RO" sz="1200" dirty="0"/>
              <a:t>, Al. F. Anca</a:t>
            </a:r>
            <a:r>
              <a:rPr lang="ro-RO" sz="1200" baseline="30000" dirty="0"/>
              <a:t>1,2</a:t>
            </a:r>
            <a:r>
              <a:rPr lang="ro-RO" sz="1200" dirty="0"/>
              <a:t>, Lucica Elena Eddan -Vișan</a:t>
            </a:r>
            <a:r>
              <a:rPr lang="ro-RO" sz="1200" baseline="30000" dirty="0"/>
              <a:t>2</a:t>
            </a:r>
            <a:r>
              <a:rPr lang="ro-RO" sz="1200" dirty="0"/>
              <a:t>, Andreea Elena Mihart</a:t>
            </a:r>
            <a:r>
              <a:rPr lang="ro-RO" sz="1200" baseline="30000" dirty="0"/>
              <a:t>2</a:t>
            </a:r>
            <a:r>
              <a:rPr lang="ro-RO" sz="1200" dirty="0"/>
              <a:t>, Irina Adriana Horhoianu</a:t>
            </a:r>
            <a:r>
              <a:rPr lang="ro-RO" sz="1200" baseline="30000" dirty="0"/>
              <a:t>1,2</a:t>
            </a:r>
            <a:r>
              <a:rPr lang="ro-RO" sz="1200" dirty="0"/>
              <a:t>  N. </a:t>
            </a:r>
            <a:r>
              <a:rPr lang="ro-RO" sz="1200" dirty="0" smtClean="0"/>
              <a:t>Bacalbașa</a:t>
            </a:r>
            <a:r>
              <a:rPr lang="ro-RO" sz="1200" baseline="30000" dirty="0" smtClean="0"/>
              <a:t>1,3</a:t>
            </a:r>
            <a:r>
              <a:rPr lang="en-GB" sz="1200" baseline="30000" dirty="0" smtClean="0"/>
              <a:t/>
            </a:r>
            <a:br>
              <a:rPr lang="en-GB" sz="1200" baseline="30000" dirty="0" smtClean="0"/>
            </a:br>
            <a:r>
              <a:rPr lang="ro-RO" sz="1200" baseline="30000" dirty="0" smtClean="0"/>
              <a:t>1</a:t>
            </a:r>
            <a:r>
              <a:rPr lang="ro-RO" sz="1200" dirty="0" smtClean="0"/>
              <a:t> </a:t>
            </a:r>
            <a:r>
              <a:rPr lang="ro-RO" sz="1200" dirty="0"/>
              <a:t>UMF Carol Davila </a:t>
            </a:r>
            <a:r>
              <a:rPr lang="ro-RO" sz="1200" dirty="0" smtClean="0"/>
              <a:t>București</a:t>
            </a:r>
            <a:r>
              <a:rPr lang="ro-RO" sz="1200" baseline="30000" dirty="0" smtClean="0"/>
              <a:t>2</a:t>
            </a:r>
            <a:r>
              <a:rPr lang="ro-RO" sz="1200" baseline="30000" dirty="0"/>
              <a:t>. </a:t>
            </a:r>
            <a:r>
              <a:rPr lang="ro-RO" sz="1200" dirty="0"/>
              <a:t>Spitalul Universitar de Urgență </a:t>
            </a:r>
            <a:r>
              <a:rPr lang="ro-RO" sz="1200" dirty="0" smtClean="0"/>
              <a:t>București</a:t>
            </a:r>
            <a:r>
              <a:rPr lang="ro-RO" sz="1200" baseline="30000" dirty="0" smtClean="0"/>
              <a:t>3 </a:t>
            </a:r>
            <a:r>
              <a:rPr lang="ro-RO" sz="1200" dirty="0"/>
              <a:t>Spitalul Clinic Ion Cantacuzino</a:t>
            </a:r>
            <a:r>
              <a:rPr lang="en-GB" sz="1200" dirty="0"/>
              <a:t/>
            </a:r>
            <a:br>
              <a:rPr lang="en-GB" sz="1200" dirty="0"/>
            </a:br>
            <a:endParaRPr lang="en-GB" sz="12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2530" y="3062534"/>
            <a:ext cx="3091470" cy="1347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idx="1"/>
          </p:nvPr>
        </p:nvSpPr>
        <p:spPr>
          <a:xfrm>
            <a:off x="0" y="1200151"/>
            <a:ext cx="9144000" cy="435495"/>
          </a:xfrm>
        </p:spPr>
        <p:txBody>
          <a:bodyPr>
            <a:normAutofit lnSpcReduction="10000"/>
          </a:bodyPr>
          <a:lstStyle/>
          <a:p>
            <a:pPr marL="0" indent="0">
              <a:buNone/>
            </a:pPr>
            <a:r>
              <a:rPr lang="ro-RO" sz="1200" b="1" u="sng" dirty="0">
                <a:latin typeface="Arial" pitchFamily="34" charset="0"/>
                <a:cs typeface="Arial" pitchFamily="34" charset="0"/>
              </a:rPr>
              <a:t>Introducere</a:t>
            </a:r>
            <a:r>
              <a:rPr lang="ro-RO" sz="1200" dirty="0">
                <a:latin typeface="Arial" pitchFamily="34" charset="0"/>
                <a:cs typeface="Arial" pitchFamily="34" charset="0"/>
              </a:rPr>
              <a:t> Incidența în creștere a neoplasmului mamar la paciente tinere, sub 45 ani, în plină perioadă reproductivă reprezintă o problematică actulă la granița mai multor specialități. </a:t>
            </a:r>
            <a:endParaRPr lang="en-GB" sz="1200" dirty="0">
              <a:latin typeface="Arial" pitchFamily="34" charset="0"/>
              <a:cs typeface="Arial" pitchFamily="34" charset="0"/>
            </a:endParaRPr>
          </a:p>
          <a:p>
            <a:endParaRPr lang="en-GB" dirty="0"/>
          </a:p>
        </p:txBody>
      </p:sp>
      <p:sp>
        <p:nvSpPr>
          <p:cNvPr id="6" name="TextBox 5"/>
          <p:cNvSpPr txBox="1"/>
          <p:nvPr/>
        </p:nvSpPr>
        <p:spPr>
          <a:xfrm>
            <a:off x="13111" y="1635646"/>
            <a:ext cx="5934829" cy="2862322"/>
          </a:xfrm>
          <a:prstGeom prst="rect">
            <a:avLst/>
          </a:prstGeom>
          <a:noFill/>
        </p:spPr>
        <p:txBody>
          <a:bodyPr wrap="square" rtlCol="0">
            <a:spAutoFit/>
          </a:bodyPr>
          <a:lstStyle/>
          <a:p>
            <a:pPr algn="just"/>
            <a:r>
              <a:rPr lang="ro-RO" sz="1200" b="1" u="sng" dirty="0">
                <a:latin typeface="Arial" pitchFamily="34" charset="0"/>
                <a:cs typeface="Arial" pitchFamily="34" charset="0"/>
              </a:rPr>
              <a:t>Material și metodă </a:t>
            </a:r>
            <a:r>
              <a:rPr lang="ro-RO" sz="1200" dirty="0" smtClean="0">
                <a:latin typeface="Arial" pitchFamily="34" charset="0"/>
                <a:cs typeface="Arial" pitchFamily="34" charset="0"/>
              </a:rPr>
              <a:t>Lotul </a:t>
            </a:r>
            <a:r>
              <a:rPr lang="ro-RO" sz="1200" dirty="0">
                <a:latin typeface="Arial" pitchFamily="34" charset="0"/>
                <a:cs typeface="Arial" pitchFamily="34" charset="0"/>
              </a:rPr>
              <a:t>nostru de studiu cuprinde 42 paciente, cu vârste cuprinse între 35 și 45 ani. Lotul studiat are câteva caracteristici </a:t>
            </a:r>
            <a:r>
              <a:rPr lang="ro-RO" sz="1200" dirty="0" smtClean="0">
                <a:latin typeface="Arial" pitchFamily="34" charset="0"/>
                <a:cs typeface="Arial" pitchFamily="34" charset="0"/>
              </a:rPr>
              <a:t>speciale</a:t>
            </a:r>
            <a:r>
              <a:rPr lang="en-GB" sz="1200" dirty="0" smtClean="0">
                <a:latin typeface="Arial" pitchFamily="34" charset="0"/>
                <a:cs typeface="Arial" pitchFamily="34" charset="0"/>
              </a:rPr>
              <a:t> ( conform </a:t>
            </a:r>
            <a:r>
              <a:rPr lang="en-GB" sz="1200" dirty="0" err="1" smtClean="0">
                <a:latin typeface="Arial" pitchFamily="34" charset="0"/>
                <a:cs typeface="Arial" pitchFamily="34" charset="0"/>
              </a:rPr>
              <a:t>diagramei</a:t>
            </a:r>
            <a:r>
              <a:rPr lang="en-GB" sz="1200" dirty="0" smtClean="0">
                <a:latin typeface="Arial" pitchFamily="34" charset="0"/>
                <a:cs typeface="Arial" pitchFamily="34" charset="0"/>
              </a:rPr>
              <a:t> 1).</a:t>
            </a:r>
            <a:r>
              <a:rPr lang="ro-RO" sz="1200" dirty="0"/>
              <a:t> </a:t>
            </a:r>
            <a:r>
              <a:rPr lang="ro-RO" sz="1200" dirty="0">
                <a:latin typeface="Arial" pitchFamily="34" charset="0"/>
                <a:cs typeface="Arial" pitchFamily="34" charset="0"/>
              </a:rPr>
              <a:t>Tratamentul chirurgical a </a:t>
            </a:r>
            <a:r>
              <a:rPr lang="ro-RO" sz="1200" dirty="0" smtClean="0">
                <a:latin typeface="Arial" pitchFamily="34" charset="0"/>
                <a:cs typeface="Arial" pitchFamily="34" charset="0"/>
              </a:rPr>
              <a:t>fost</a:t>
            </a:r>
            <a:r>
              <a:rPr lang="en-GB" sz="1200" dirty="0" smtClean="0">
                <a:latin typeface="Arial" pitchFamily="34" charset="0"/>
                <a:cs typeface="Arial" pitchFamily="34" charset="0"/>
              </a:rPr>
              <a:t> </a:t>
            </a:r>
            <a:r>
              <a:rPr lang="en-GB" sz="1200" dirty="0" err="1" smtClean="0">
                <a:latin typeface="Arial" pitchFamily="34" charset="0"/>
                <a:cs typeface="Arial" pitchFamily="34" charset="0"/>
              </a:rPr>
              <a:t>comform</a:t>
            </a:r>
            <a:r>
              <a:rPr lang="en-GB" sz="1200" dirty="0" smtClean="0">
                <a:latin typeface="Arial" pitchFamily="34" charset="0"/>
                <a:cs typeface="Arial" pitchFamily="34" charset="0"/>
              </a:rPr>
              <a:t> </a:t>
            </a:r>
            <a:r>
              <a:rPr lang="en-GB" sz="1200" dirty="0" err="1" smtClean="0">
                <a:latin typeface="Arial" pitchFamily="34" charset="0"/>
                <a:cs typeface="Arial" pitchFamily="34" charset="0"/>
              </a:rPr>
              <a:t>diagramei</a:t>
            </a:r>
            <a:r>
              <a:rPr lang="en-GB" sz="1200" dirty="0" smtClean="0">
                <a:latin typeface="Arial" pitchFamily="34" charset="0"/>
                <a:cs typeface="Arial" pitchFamily="34" charset="0"/>
              </a:rPr>
              <a:t> 2</a:t>
            </a:r>
            <a:r>
              <a:rPr lang="ro-RO" sz="1200" dirty="0" smtClean="0">
                <a:latin typeface="Arial" pitchFamily="34" charset="0"/>
                <a:cs typeface="Arial" pitchFamily="34" charset="0"/>
              </a:rPr>
              <a:t>. </a:t>
            </a:r>
            <a:r>
              <a:rPr lang="ro-RO" sz="1200" dirty="0">
                <a:latin typeface="Arial" pitchFamily="34" charset="0"/>
                <a:cs typeface="Arial" pitchFamily="34" charset="0"/>
              </a:rPr>
              <a:t>Chimioterapia a fost individualizată, respectând protocoalele internaționale.  Menționăm următoarele efecte de însoțire observate: amenoreea, menopauza precoce, reducerea fertilității. După terminarea tratamentului chirugical, al chimio și radioterapiei, pacientele tinere cu neoplasm mamar trebuie să continue supresia ovariană. </a:t>
            </a:r>
            <a:r>
              <a:rPr lang="ro-RO" sz="1200" dirty="0" smtClean="0">
                <a:latin typeface="Arial" pitchFamily="34" charset="0"/>
                <a:cs typeface="Arial" pitchFamily="34" charset="0"/>
              </a:rPr>
              <a:t>Indifer</a:t>
            </a:r>
            <a:r>
              <a:rPr lang="en-GB" sz="1200" dirty="0" smtClean="0">
                <a:latin typeface="Arial" pitchFamily="34" charset="0"/>
                <a:cs typeface="Arial" pitchFamily="34" charset="0"/>
              </a:rPr>
              <a:t>e</a:t>
            </a:r>
            <a:r>
              <a:rPr lang="ro-RO" sz="1200" dirty="0" smtClean="0">
                <a:latin typeface="Arial" pitchFamily="34" charset="0"/>
                <a:cs typeface="Arial" pitchFamily="34" charset="0"/>
              </a:rPr>
              <a:t>nt </a:t>
            </a:r>
            <a:r>
              <a:rPr lang="ro-RO" sz="1200" dirty="0">
                <a:latin typeface="Arial" pitchFamily="34" charset="0"/>
                <a:cs typeface="Arial" pitchFamily="34" charset="0"/>
              </a:rPr>
              <a:t>cum se realizează aceasta (chirurgical, SERM etc), calitatea vieții pacientelor poate fi semnificativ afectată (simptome neurovegetative de menopauză, uscăciune vaginală, dispareunie, osteoporoză). Nu trebuie neglijate efectele psihosociale negative (depresie, alterarea imaginii de sine, interacțiunea cu partenerul etc). Pentru toate aceste manifestări de cele mai multe ori pacienta se adresează  ginecologului, iar acesta trebuie să încerce să amelioreze simptomatologia și să reasigure pacienta. Nu trebuie uitată importanța monitorizării de lungă durată în ceea ce privește riscul de recurență sau riscul unui alt cancer în celălalt sân.</a:t>
            </a:r>
            <a:endParaRPr lang="en-GB" sz="1200" dirty="0">
              <a:latin typeface="Arial" pitchFamily="34" charset="0"/>
              <a:cs typeface="Arial" pitchFamily="34" charset="0"/>
            </a:endParaRPr>
          </a:p>
        </p:txBody>
      </p:sp>
      <p:sp>
        <p:nvSpPr>
          <p:cNvPr id="7" name="TextBox 6"/>
          <p:cNvSpPr txBox="1"/>
          <p:nvPr/>
        </p:nvSpPr>
        <p:spPr>
          <a:xfrm>
            <a:off x="13111" y="4474363"/>
            <a:ext cx="9026300" cy="646331"/>
          </a:xfrm>
          <a:prstGeom prst="rect">
            <a:avLst/>
          </a:prstGeom>
          <a:noFill/>
        </p:spPr>
        <p:txBody>
          <a:bodyPr wrap="square" rtlCol="0">
            <a:spAutoFit/>
          </a:bodyPr>
          <a:lstStyle/>
          <a:p>
            <a:r>
              <a:rPr lang="ro-RO" sz="1200" b="1" u="sng" dirty="0">
                <a:latin typeface="Arial" pitchFamily="34" charset="0"/>
                <a:cs typeface="Arial" pitchFamily="34" charset="0"/>
              </a:rPr>
              <a:t>Concluzii</a:t>
            </a:r>
            <a:r>
              <a:rPr lang="ro-RO" sz="1200" dirty="0">
                <a:latin typeface="Arial" pitchFamily="34" charset="0"/>
                <a:cs typeface="Arial" pitchFamily="34" charset="0"/>
              </a:rPr>
              <a:t> </a:t>
            </a:r>
            <a:r>
              <a:rPr lang="ro-RO" sz="1200" b="1" dirty="0">
                <a:latin typeface="Arial" pitchFamily="34" charset="0"/>
                <a:cs typeface="Arial" pitchFamily="34" charset="0"/>
              </a:rPr>
              <a:t>Ginecologul este specialistul ce are în îngrijire pe termen lung pacienta tânără ce a fost tratată pentru cancer mamar</a:t>
            </a:r>
            <a:r>
              <a:rPr lang="ro-RO" sz="1200" dirty="0">
                <a:latin typeface="Arial" pitchFamily="34" charset="0"/>
                <a:cs typeface="Arial" pitchFamily="34" charset="0"/>
              </a:rPr>
              <a:t>. Problemele ei ginecologice trebuie corect identificate și tratate, pentru asigurarea unei calități a vieții satisfăcătoare și pentru o monitorizare corectă.</a:t>
            </a:r>
            <a:endParaRPr lang="en-GB" sz="1200" dirty="0">
              <a:latin typeface="Arial" pitchFamily="34" charset="0"/>
              <a:cs typeface="Arial" pitchFamily="34" charset="0"/>
            </a:endParaRPr>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52530" y="1419622"/>
            <a:ext cx="3091470" cy="164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99152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alpha val="56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1590"/>
          </a:xfrm>
        </p:spPr>
        <p:txBody>
          <a:bodyPr>
            <a:noAutofit/>
          </a:bodyPr>
          <a:lstStyle/>
          <a:p>
            <a:r>
              <a:rPr lang="ro-RO" sz="2000" b="1" dirty="0" smtClean="0">
                <a:latin typeface="Arial" pitchFamily="34" charset="0"/>
                <a:cs typeface="Arial" pitchFamily="34" charset="0"/>
              </a:rPr>
              <a:t>RMN-ul </a:t>
            </a:r>
            <a:r>
              <a:rPr lang="ro-RO" sz="2000" b="1" dirty="0">
                <a:latin typeface="Arial" pitchFamily="34" charset="0"/>
                <a:cs typeface="Arial" pitchFamily="34" charset="0"/>
              </a:rPr>
              <a:t>mamar – armă valoroasă în supravegherea pacientelor tinere cu neoplasm mamar </a:t>
            </a:r>
            <a:r>
              <a:rPr lang="ro-RO" sz="2000" b="1" dirty="0" smtClean="0">
                <a:latin typeface="Arial" pitchFamily="34" charset="0"/>
                <a:cs typeface="Arial" pitchFamily="34" charset="0"/>
              </a:rPr>
              <a:t>tratat</a:t>
            </a:r>
            <a:r>
              <a:rPr lang="ro-RO" sz="2000" b="1" dirty="0">
                <a:latin typeface="Arial" pitchFamily="34" charset="0"/>
                <a:cs typeface="Arial" pitchFamily="34" charset="0"/>
              </a:rPr>
              <a:t> </a:t>
            </a:r>
            <a:r>
              <a:rPr lang="en-GB" sz="2000" dirty="0">
                <a:latin typeface="Arial" pitchFamily="34" charset="0"/>
                <a:cs typeface="Arial" pitchFamily="34" charset="0"/>
              </a:rPr>
              <a:t/>
            </a:r>
            <a:br>
              <a:rPr lang="en-GB" sz="2000" dirty="0">
                <a:latin typeface="Arial" pitchFamily="34" charset="0"/>
                <a:cs typeface="Arial" pitchFamily="34" charset="0"/>
              </a:rPr>
            </a:br>
            <a:r>
              <a:rPr lang="ro-RO" sz="1200" dirty="0">
                <a:latin typeface="Arial" pitchFamily="34" charset="0"/>
                <a:cs typeface="Arial" pitchFamily="34" charset="0"/>
              </a:rPr>
              <a:t>Corina Grigoriu</a:t>
            </a:r>
            <a:r>
              <a:rPr lang="ro-RO" sz="1200" baseline="30000" dirty="0">
                <a:latin typeface="Arial" pitchFamily="34" charset="0"/>
                <a:cs typeface="Arial" pitchFamily="34" charset="0"/>
              </a:rPr>
              <a:t>1,2</a:t>
            </a:r>
            <a:r>
              <a:rPr lang="ro-RO" sz="1200" dirty="0">
                <a:latin typeface="Arial" pitchFamily="34" charset="0"/>
                <a:cs typeface="Arial" pitchFamily="34" charset="0"/>
              </a:rPr>
              <a:t>, Lucica Elena Vișan</a:t>
            </a:r>
            <a:r>
              <a:rPr lang="ro-RO" sz="1200" baseline="30000" dirty="0">
                <a:latin typeface="Arial" pitchFamily="34" charset="0"/>
                <a:cs typeface="Arial" pitchFamily="34" charset="0"/>
              </a:rPr>
              <a:t>2</a:t>
            </a:r>
            <a:r>
              <a:rPr lang="ro-RO" sz="1200" dirty="0">
                <a:latin typeface="Arial" pitchFamily="34" charset="0"/>
                <a:cs typeface="Arial" pitchFamily="34" charset="0"/>
              </a:rPr>
              <a:t>, Ruxandra Vlădescu</a:t>
            </a:r>
            <a:r>
              <a:rPr lang="ro-RO" sz="1200" baseline="30000" dirty="0">
                <a:latin typeface="Arial" pitchFamily="34" charset="0"/>
                <a:cs typeface="Arial" pitchFamily="34" charset="0"/>
              </a:rPr>
              <a:t>2</a:t>
            </a:r>
            <a:r>
              <a:rPr lang="ro-RO" sz="1200" dirty="0">
                <a:latin typeface="Arial" pitchFamily="34" charset="0"/>
                <a:cs typeface="Arial" pitchFamily="34" charset="0"/>
              </a:rPr>
              <a:t>, Andreea Elena Mihart</a:t>
            </a:r>
            <a:r>
              <a:rPr lang="ro-RO" sz="1200" baseline="30000" dirty="0">
                <a:latin typeface="Arial" pitchFamily="34" charset="0"/>
                <a:cs typeface="Arial" pitchFamily="34" charset="0"/>
              </a:rPr>
              <a:t>2</a:t>
            </a:r>
            <a:r>
              <a:rPr lang="ro-RO" sz="1200" dirty="0">
                <a:latin typeface="Arial" pitchFamily="34" charset="0"/>
                <a:cs typeface="Arial" pitchFamily="34" charset="0"/>
              </a:rPr>
              <a:t>, Athir Eddan</a:t>
            </a:r>
            <a:r>
              <a:rPr lang="ro-RO" sz="1200" baseline="30000" dirty="0">
                <a:latin typeface="Arial" pitchFamily="34" charset="0"/>
                <a:cs typeface="Arial" pitchFamily="34" charset="0"/>
              </a:rPr>
              <a:t>3</a:t>
            </a:r>
            <a:r>
              <a:rPr lang="ro-RO" sz="1200" dirty="0">
                <a:latin typeface="Arial" pitchFamily="34" charset="0"/>
                <a:cs typeface="Arial" pitchFamily="34" charset="0"/>
              </a:rPr>
              <a:t>, Silvia Moraru</a:t>
            </a:r>
            <a:r>
              <a:rPr lang="ro-RO" sz="1200" baseline="30000" dirty="0">
                <a:latin typeface="Arial" pitchFamily="34" charset="0"/>
                <a:cs typeface="Arial" pitchFamily="34" charset="0"/>
              </a:rPr>
              <a:t>2</a:t>
            </a:r>
            <a:r>
              <a:rPr lang="ro-RO" sz="1200" dirty="0">
                <a:latin typeface="Arial" pitchFamily="34" charset="0"/>
                <a:cs typeface="Arial" pitchFamily="34" charset="0"/>
              </a:rPr>
              <a:t>, Oana </a:t>
            </a:r>
            <a:r>
              <a:rPr lang="ro-RO" sz="1200" dirty="0" smtClean="0">
                <a:latin typeface="Arial" pitchFamily="34" charset="0"/>
                <a:cs typeface="Arial" pitchFamily="34" charset="0"/>
              </a:rPr>
              <a:t>Florescu</a:t>
            </a:r>
            <a:r>
              <a:rPr lang="ro-RO" sz="1200" baseline="30000" dirty="0" smtClean="0">
                <a:latin typeface="Arial" pitchFamily="34" charset="0"/>
                <a:cs typeface="Arial" pitchFamily="34" charset="0"/>
              </a:rPr>
              <a:t>2</a:t>
            </a:r>
            <a:r>
              <a:rPr lang="en-GB" sz="1200" baseline="30000" dirty="0" smtClean="0">
                <a:latin typeface="Arial" pitchFamily="34" charset="0"/>
                <a:cs typeface="Arial" pitchFamily="34" charset="0"/>
              </a:rPr>
              <a:t/>
            </a:r>
            <a:br>
              <a:rPr lang="en-GB" sz="1200" baseline="30000" dirty="0" smtClean="0">
                <a:latin typeface="Arial" pitchFamily="34" charset="0"/>
                <a:cs typeface="Arial" pitchFamily="34" charset="0"/>
              </a:rPr>
            </a:br>
            <a:r>
              <a:rPr lang="ro-RO" sz="1200" baseline="30000" dirty="0" smtClean="0">
                <a:latin typeface="Arial" pitchFamily="34" charset="0"/>
                <a:cs typeface="Arial" pitchFamily="34" charset="0"/>
              </a:rPr>
              <a:t>1</a:t>
            </a:r>
            <a:r>
              <a:rPr lang="ro-RO" sz="1200" dirty="0" smtClean="0">
                <a:latin typeface="Arial" pitchFamily="34" charset="0"/>
                <a:cs typeface="Arial" pitchFamily="34" charset="0"/>
              </a:rPr>
              <a:t> </a:t>
            </a:r>
            <a:r>
              <a:rPr lang="ro-RO" sz="1200" dirty="0">
                <a:latin typeface="Arial" pitchFamily="34" charset="0"/>
                <a:cs typeface="Arial" pitchFamily="34" charset="0"/>
              </a:rPr>
              <a:t>UMF Carol Davila </a:t>
            </a:r>
            <a:r>
              <a:rPr lang="ro-RO" sz="1200" dirty="0" smtClean="0">
                <a:latin typeface="Arial" pitchFamily="34" charset="0"/>
                <a:cs typeface="Arial" pitchFamily="34" charset="0"/>
              </a:rPr>
              <a:t>București</a:t>
            </a:r>
            <a:r>
              <a:rPr lang="ro-RO" sz="1200" baseline="30000" dirty="0" smtClean="0">
                <a:latin typeface="Arial" pitchFamily="34" charset="0"/>
                <a:cs typeface="Arial" pitchFamily="34" charset="0"/>
              </a:rPr>
              <a:t>2</a:t>
            </a:r>
            <a:r>
              <a:rPr lang="ro-RO" sz="1200" baseline="30000" dirty="0">
                <a:latin typeface="Arial" pitchFamily="34" charset="0"/>
                <a:cs typeface="Arial" pitchFamily="34" charset="0"/>
              </a:rPr>
              <a:t>. </a:t>
            </a:r>
            <a:r>
              <a:rPr lang="ro-RO" sz="1200" dirty="0">
                <a:latin typeface="Arial" pitchFamily="34" charset="0"/>
                <a:cs typeface="Arial" pitchFamily="34" charset="0"/>
              </a:rPr>
              <a:t>Spitalul Universitar de Urgență </a:t>
            </a:r>
            <a:r>
              <a:rPr lang="ro-RO" sz="1200" dirty="0" smtClean="0">
                <a:latin typeface="Arial" pitchFamily="34" charset="0"/>
                <a:cs typeface="Arial" pitchFamily="34" charset="0"/>
              </a:rPr>
              <a:t>București</a:t>
            </a:r>
            <a:r>
              <a:rPr lang="ro-RO" sz="1200" baseline="30000" dirty="0" smtClean="0">
                <a:latin typeface="Arial" pitchFamily="34" charset="0"/>
                <a:cs typeface="Arial" pitchFamily="34" charset="0"/>
              </a:rPr>
              <a:t>3 </a:t>
            </a:r>
            <a:r>
              <a:rPr lang="ro-RO" sz="1200" dirty="0">
                <a:latin typeface="Arial" pitchFamily="34" charset="0"/>
                <a:cs typeface="Arial" pitchFamily="34" charset="0"/>
              </a:rPr>
              <a:t>Institutul de Pneumoftiziologie M. Nasta București</a:t>
            </a:r>
            <a:r>
              <a:rPr lang="en-GB" sz="1200" dirty="0">
                <a:latin typeface="Arial" pitchFamily="34" charset="0"/>
                <a:cs typeface="Arial" pitchFamily="34" charset="0"/>
              </a:rPr>
              <a:t/>
            </a:r>
            <a:br>
              <a:rPr lang="en-GB" sz="1200" dirty="0">
                <a:latin typeface="Arial" pitchFamily="34" charset="0"/>
                <a:cs typeface="Arial" pitchFamily="34" charset="0"/>
              </a:rPr>
            </a:br>
            <a:endParaRPr lang="en-GB" sz="1200" dirty="0">
              <a:latin typeface="Arial" pitchFamily="34" charset="0"/>
              <a:cs typeface="Arial" pitchFamily="34" charset="0"/>
            </a:endParaRPr>
          </a:p>
        </p:txBody>
      </p:sp>
      <p:sp>
        <p:nvSpPr>
          <p:cNvPr id="3" name="Content Placeholder 2"/>
          <p:cNvSpPr>
            <a:spLocks noGrp="1"/>
          </p:cNvSpPr>
          <p:nvPr>
            <p:ph idx="1"/>
          </p:nvPr>
        </p:nvSpPr>
        <p:spPr>
          <a:xfrm>
            <a:off x="0" y="1200151"/>
            <a:ext cx="9144000" cy="651519"/>
          </a:xfrm>
        </p:spPr>
        <p:txBody>
          <a:bodyPr>
            <a:normAutofit/>
          </a:bodyPr>
          <a:lstStyle/>
          <a:p>
            <a:pPr marL="0" indent="0" algn="just">
              <a:buNone/>
            </a:pPr>
            <a:r>
              <a:rPr lang="ro-RO" sz="1200" b="1" u="sng" dirty="0">
                <a:latin typeface="Arial" pitchFamily="34" charset="0"/>
                <a:cs typeface="Arial" pitchFamily="34" charset="0"/>
              </a:rPr>
              <a:t>Introducere</a:t>
            </a:r>
            <a:r>
              <a:rPr lang="ro-RO" sz="1200" dirty="0">
                <a:latin typeface="Arial" pitchFamily="34" charset="0"/>
                <a:cs typeface="Arial" pitchFamily="34" charset="0"/>
              </a:rPr>
              <a:t> Investigațiile imagistice trebuie continuate pentru toată viața de către pacientele tratate pentru neoplasm mamar. Cu cât pacienta este mai tânără, cu atât mai atent trebuie realizate algoritmul de supraveghere, ținând cont de acuratețe, stressul psihic inerent cauzat de orice investigație suplimentară, de efectele adverse, costuri etc.</a:t>
            </a:r>
            <a:endParaRPr lang="en-GB" sz="1200" dirty="0">
              <a:latin typeface="Arial" pitchFamily="34" charset="0"/>
              <a:cs typeface="Arial" pitchFamily="34" charset="0"/>
            </a:endParaRPr>
          </a:p>
          <a:p>
            <a:endParaRPr lang="en-GB" dirty="0"/>
          </a:p>
        </p:txBody>
      </p:sp>
      <p:sp>
        <p:nvSpPr>
          <p:cNvPr id="4" name="TextBox 3"/>
          <p:cNvSpPr txBox="1"/>
          <p:nvPr/>
        </p:nvSpPr>
        <p:spPr>
          <a:xfrm>
            <a:off x="0" y="1851670"/>
            <a:ext cx="5724128" cy="2492990"/>
          </a:xfrm>
          <a:prstGeom prst="rect">
            <a:avLst/>
          </a:prstGeom>
          <a:noFill/>
        </p:spPr>
        <p:txBody>
          <a:bodyPr wrap="square" rtlCol="0">
            <a:spAutoFit/>
          </a:bodyPr>
          <a:lstStyle/>
          <a:p>
            <a:pPr algn="just"/>
            <a:r>
              <a:rPr lang="ro-RO" sz="1200" b="1" u="sng" dirty="0">
                <a:latin typeface="Arial" pitchFamily="34" charset="0"/>
                <a:cs typeface="Arial" pitchFamily="34" charset="0"/>
              </a:rPr>
              <a:t>Material și </a:t>
            </a:r>
            <a:r>
              <a:rPr lang="ro-RO" sz="1200" b="1" u="sng" dirty="0" smtClean="0">
                <a:latin typeface="Arial" pitchFamily="34" charset="0"/>
                <a:cs typeface="Arial" pitchFamily="34" charset="0"/>
              </a:rPr>
              <a:t>metod</a:t>
            </a:r>
            <a:r>
              <a:rPr lang="en-GB" sz="1200" b="1" u="sng" dirty="0" smtClean="0">
                <a:latin typeface="Arial" pitchFamily="34" charset="0"/>
                <a:cs typeface="Arial" pitchFamily="34" charset="0"/>
              </a:rPr>
              <a:t>a </a:t>
            </a:r>
            <a:r>
              <a:rPr lang="ro-RO" sz="1200" dirty="0" smtClean="0">
                <a:latin typeface="Arial" pitchFamily="34" charset="0"/>
                <a:cs typeface="Arial" pitchFamily="34" charset="0"/>
              </a:rPr>
              <a:t>RMNul </a:t>
            </a:r>
            <a:r>
              <a:rPr lang="ro-RO" sz="1200" dirty="0">
                <a:latin typeface="Arial" pitchFamily="34" charset="0"/>
                <a:cs typeface="Arial" pitchFamily="34" charset="0"/>
              </a:rPr>
              <a:t>mamar este util în evaluarea pacientelor post chimioterapie neoadjuvantă, dar și după finalizarea protocoalelor complexe chirurgicale, radio și chimioterapice. Este util la pacientele care au suferit intervenții conservatoare, dar și în supravegherea celuluilalt sân. Există multe avantaje ale RMN cu contrast (cea mai importantă fiind diagnosticarea leziunilor infraclinice, nediagnosticabile nici prin mamografie, nici prin echografie), dar și câteva dezavantaje, care trebuie cunoscute (există un număr semnificativ de rezultate fals pozitive; nu poate detecta calcificările mici ale cancerelor ductale pre-invazive; este o investigație mai greu accesibilă și scumpă). În lotul de 34 paciente pe care le prezentăm, RMN reprezintă metoda de supraveghere pe care ele au ales-o și pe care o folosim de 4 ani. Există situații în care au fost necesare investigații complementare (mamografie șli ecografie), pentru stabilirea indicației de certitudine pentru puncția-biposie.</a:t>
            </a:r>
            <a:endParaRPr lang="en-GB" sz="1200" dirty="0">
              <a:latin typeface="Arial" pitchFamily="34" charset="0"/>
              <a:cs typeface="Arial" pitchFamily="34" charset="0"/>
            </a:endParaRPr>
          </a:p>
        </p:txBody>
      </p:sp>
      <p:sp>
        <p:nvSpPr>
          <p:cNvPr id="5" name="TextBox 4"/>
          <p:cNvSpPr txBox="1"/>
          <p:nvPr/>
        </p:nvSpPr>
        <p:spPr>
          <a:xfrm>
            <a:off x="0" y="4284842"/>
            <a:ext cx="5724128" cy="646331"/>
          </a:xfrm>
          <a:prstGeom prst="rect">
            <a:avLst/>
          </a:prstGeom>
          <a:noFill/>
        </p:spPr>
        <p:txBody>
          <a:bodyPr wrap="square" rtlCol="0">
            <a:spAutoFit/>
          </a:bodyPr>
          <a:lstStyle/>
          <a:p>
            <a:pPr algn="just"/>
            <a:r>
              <a:rPr lang="ro-RO" sz="1200" b="1" u="sng" dirty="0">
                <a:latin typeface="Arial" pitchFamily="34" charset="0"/>
                <a:cs typeface="Arial" pitchFamily="34" charset="0"/>
              </a:rPr>
              <a:t>Concluzii</a:t>
            </a:r>
            <a:r>
              <a:rPr lang="ro-RO" sz="1200" dirty="0">
                <a:latin typeface="Arial" pitchFamily="34" charset="0"/>
                <a:cs typeface="Arial" pitchFamily="34" charset="0"/>
              </a:rPr>
              <a:t> Prin acuratețea crescută și disconfortul minim creat pacientei, RMN este o investigație mai ușor de acceptat de către pacientele tinere, tratate pentru neoplasm mamar.</a:t>
            </a:r>
            <a:endParaRPr lang="en-GB" sz="1200" dirty="0">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6296" y="1628775"/>
            <a:ext cx="1907704" cy="1481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3098165"/>
            <a:ext cx="3419872" cy="2045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1655236"/>
            <a:ext cx="1491774" cy="1372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1546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54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843558"/>
          </a:xfrm>
        </p:spPr>
        <p:txBody>
          <a:bodyPr>
            <a:noAutofit/>
          </a:bodyPr>
          <a:lstStyle/>
          <a:p>
            <a:r>
              <a:rPr lang="ro-RO" sz="2000" b="1" dirty="0">
                <a:latin typeface="Arial" pitchFamily="34" charset="0"/>
                <a:cs typeface="Arial" pitchFamily="34" charset="0"/>
              </a:rPr>
              <a:t>Sarcina cornuală – prezentare de caz</a:t>
            </a:r>
            <a:r>
              <a:rPr lang="en-GB" sz="2000" dirty="0">
                <a:latin typeface="Arial" pitchFamily="34" charset="0"/>
                <a:cs typeface="Arial" pitchFamily="34" charset="0"/>
              </a:rPr>
              <a:t/>
            </a:r>
            <a:br>
              <a:rPr lang="en-GB" sz="2000" dirty="0">
                <a:latin typeface="Arial" pitchFamily="34" charset="0"/>
                <a:cs typeface="Arial" pitchFamily="34" charset="0"/>
              </a:rPr>
            </a:br>
            <a:r>
              <a:rPr lang="ro-RO" sz="1200" dirty="0">
                <a:latin typeface="Arial" pitchFamily="34" charset="0"/>
                <a:cs typeface="Arial" pitchFamily="34" charset="0"/>
              </a:rPr>
              <a:t>Corina Grigoriu</a:t>
            </a:r>
            <a:r>
              <a:rPr lang="ro-RO" sz="1200" baseline="30000" dirty="0">
                <a:latin typeface="Arial" pitchFamily="34" charset="0"/>
                <a:cs typeface="Arial" pitchFamily="34" charset="0"/>
              </a:rPr>
              <a:t>1,2</a:t>
            </a:r>
            <a:r>
              <a:rPr lang="ro-RO" sz="1200" dirty="0">
                <a:latin typeface="Arial" pitchFamily="34" charset="0"/>
                <a:cs typeface="Arial" pitchFamily="34" charset="0"/>
              </a:rPr>
              <a:t>, Lucica Elena Vișan</a:t>
            </a:r>
            <a:r>
              <a:rPr lang="ro-RO" sz="1200" baseline="30000" dirty="0">
                <a:latin typeface="Arial" pitchFamily="34" charset="0"/>
                <a:cs typeface="Arial" pitchFamily="34" charset="0"/>
              </a:rPr>
              <a:t>2</a:t>
            </a:r>
            <a:r>
              <a:rPr lang="ro-RO" sz="1200" dirty="0">
                <a:latin typeface="Arial" pitchFamily="34" charset="0"/>
                <a:cs typeface="Arial" pitchFamily="34" charset="0"/>
              </a:rPr>
              <a:t>, Andreea Elena Mihart</a:t>
            </a:r>
            <a:r>
              <a:rPr lang="ro-RO" sz="1200" baseline="30000" dirty="0">
                <a:latin typeface="Arial" pitchFamily="34" charset="0"/>
                <a:cs typeface="Arial" pitchFamily="34" charset="0"/>
              </a:rPr>
              <a:t>2</a:t>
            </a:r>
            <a:r>
              <a:rPr lang="ro-RO" sz="1200" dirty="0">
                <a:latin typeface="Arial" pitchFamily="34" charset="0"/>
                <a:cs typeface="Arial" pitchFamily="34" charset="0"/>
              </a:rPr>
              <a:t>, Irina Adriana Horhoianu</a:t>
            </a:r>
            <a:r>
              <a:rPr lang="ro-RO" sz="1200" baseline="30000" dirty="0">
                <a:latin typeface="Arial" pitchFamily="34" charset="0"/>
                <a:cs typeface="Arial" pitchFamily="34" charset="0"/>
              </a:rPr>
              <a:t>1,2 </a:t>
            </a:r>
            <a:r>
              <a:rPr lang="ro-RO" sz="1200" dirty="0">
                <a:latin typeface="Arial" pitchFamily="34" charset="0"/>
                <a:cs typeface="Arial" pitchFamily="34" charset="0"/>
              </a:rPr>
              <a:t>Silvia Moraru</a:t>
            </a:r>
            <a:r>
              <a:rPr lang="ro-RO" sz="1200" baseline="30000" dirty="0">
                <a:latin typeface="Arial" pitchFamily="34" charset="0"/>
                <a:cs typeface="Arial" pitchFamily="34" charset="0"/>
              </a:rPr>
              <a:t>2</a:t>
            </a:r>
            <a:r>
              <a:rPr lang="ro-RO" sz="1200" dirty="0">
                <a:latin typeface="Arial" pitchFamily="34" charset="0"/>
                <a:cs typeface="Arial" pitchFamily="34" charset="0"/>
              </a:rPr>
              <a:t>, Roxana Cercel</a:t>
            </a:r>
            <a:r>
              <a:rPr lang="ro-RO" sz="1200" baseline="30000" dirty="0">
                <a:latin typeface="Arial" pitchFamily="34" charset="0"/>
                <a:cs typeface="Arial" pitchFamily="34" charset="0"/>
              </a:rPr>
              <a:t>2</a:t>
            </a:r>
            <a:r>
              <a:rPr lang="en-GB" sz="1200" dirty="0">
                <a:latin typeface="Arial" pitchFamily="34" charset="0"/>
                <a:cs typeface="Arial" pitchFamily="34" charset="0"/>
              </a:rPr>
              <a:t/>
            </a:r>
            <a:br>
              <a:rPr lang="en-GB" sz="1200" dirty="0">
                <a:latin typeface="Arial" pitchFamily="34" charset="0"/>
                <a:cs typeface="Arial" pitchFamily="34" charset="0"/>
              </a:rPr>
            </a:br>
            <a:r>
              <a:rPr lang="ro-RO" sz="1200" baseline="30000" dirty="0">
                <a:latin typeface="Arial" pitchFamily="34" charset="0"/>
                <a:cs typeface="Arial" pitchFamily="34" charset="0"/>
              </a:rPr>
              <a:t>1</a:t>
            </a:r>
            <a:r>
              <a:rPr lang="ro-RO" sz="1200" dirty="0">
                <a:latin typeface="Arial" pitchFamily="34" charset="0"/>
                <a:cs typeface="Arial" pitchFamily="34" charset="0"/>
              </a:rPr>
              <a:t> UMF Carol Davila </a:t>
            </a:r>
            <a:r>
              <a:rPr lang="ro-RO" sz="1200" dirty="0" smtClean="0">
                <a:latin typeface="Arial" pitchFamily="34" charset="0"/>
                <a:cs typeface="Arial" pitchFamily="34" charset="0"/>
              </a:rPr>
              <a:t>București</a:t>
            </a:r>
            <a:r>
              <a:rPr lang="en-GB" sz="1200" dirty="0" smtClean="0">
                <a:latin typeface="Arial" pitchFamily="34" charset="0"/>
                <a:cs typeface="Arial" pitchFamily="34" charset="0"/>
              </a:rPr>
              <a:t> </a:t>
            </a:r>
            <a:r>
              <a:rPr lang="ro-RO" sz="1200" baseline="30000" dirty="0" smtClean="0">
                <a:latin typeface="Arial" pitchFamily="34" charset="0"/>
                <a:cs typeface="Arial" pitchFamily="34" charset="0"/>
              </a:rPr>
              <a:t>2</a:t>
            </a:r>
            <a:r>
              <a:rPr lang="ro-RO" sz="1200" baseline="30000" dirty="0">
                <a:latin typeface="Arial" pitchFamily="34" charset="0"/>
                <a:cs typeface="Arial" pitchFamily="34" charset="0"/>
              </a:rPr>
              <a:t>. </a:t>
            </a:r>
            <a:r>
              <a:rPr lang="ro-RO" sz="1200" dirty="0">
                <a:latin typeface="Arial" pitchFamily="34" charset="0"/>
                <a:cs typeface="Arial" pitchFamily="34" charset="0"/>
              </a:rPr>
              <a:t>Spitalul Universitar de Urgență </a:t>
            </a:r>
            <a:r>
              <a:rPr lang="ro-RO" sz="1200" dirty="0" smtClean="0">
                <a:latin typeface="Arial" pitchFamily="34" charset="0"/>
                <a:cs typeface="Arial" pitchFamily="34" charset="0"/>
              </a:rPr>
              <a:t>București</a:t>
            </a:r>
            <a:endParaRPr lang="en-GB" sz="2000" dirty="0">
              <a:latin typeface="Arial" pitchFamily="34" charset="0"/>
              <a:cs typeface="Arial" pitchFamily="34" charset="0"/>
            </a:endParaRPr>
          </a:p>
        </p:txBody>
      </p:sp>
      <p:sp>
        <p:nvSpPr>
          <p:cNvPr id="3" name="Content Placeholder 2"/>
          <p:cNvSpPr>
            <a:spLocks noGrp="1"/>
          </p:cNvSpPr>
          <p:nvPr>
            <p:ph idx="1"/>
          </p:nvPr>
        </p:nvSpPr>
        <p:spPr>
          <a:xfrm>
            <a:off x="9887" y="771550"/>
            <a:ext cx="9144000" cy="504056"/>
          </a:xfrm>
        </p:spPr>
        <p:txBody>
          <a:bodyPr/>
          <a:lstStyle/>
          <a:p>
            <a:pPr marL="0" indent="0" algn="just">
              <a:buNone/>
            </a:pPr>
            <a:r>
              <a:rPr lang="ro-RO" sz="1200" b="1" u="sng" dirty="0">
                <a:latin typeface="Arial" pitchFamily="34" charset="0"/>
                <a:cs typeface="Arial" pitchFamily="34" charset="0"/>
              </a:rPr>
              <a:t>Introducere</a:t>
            </a:r>
            <a:r>
              <a:rPr lang="ro-RO" sz="1200" dirty="0">
                <a:latin typeface="Arial" pitchFamily="34" charset="0"/>
                <a:cs typeface="Arial" pitchFamily="34" charset="0"/>
              </a:rPr>
              <a:t> Sarcina ectopică non–tubară poate avea localizări varaibile, printre cel mai frecvente fiind sarcina dezvoltată într-un corn uterin, cervicală, într-o cicatrice uterină, abdominală sau ovariană.</a:t>
            </a:r>
            <a:endParaRPr lang="en-GB" sz="1200" dirty="0">
              <a:latin typeface="Arial" pitchFamily="34" charset="0"/>
              <a:cs typeface="Arial" pitchFamily="34" charset="0"/>
            </a:endParaRPr>
          </a:p>
          <a:p>
            <a:endParaRPr lang="en-GB" dirty="0"/>
          </a:p>
        </p:txBody>
      </p:sp>
      <p:sp>
        <p:nvSpPr>
          <p:cNvPr id="4" name="TextBox 3"/>
          <p:cNvSpPr txBox="1"/>
          <p:nvPr/>
        </p:nvSpPr>
        <p:spPr>
          <a:xfrm>
            <a:off x="0" y="1275606"/>
            <a:ext cx="9144000" cy="1569660"/>
          </a:xfrm>
          <a:prstGeom prst="rect">
            <a:avLst/>
          </a:prstGeom>
          <a:noFill/>
        </p:spPr>
        <p:txBody>
          <a:bodyPr wrap="square" rtlCol="0">
            <a:spAutoFit/>
          </a:bodyPr>
          <a:lstStyle/>
          <a:p>
            <a:pPr algn="just"/>
            <a:r>
              <a:rPr lang="ro-RO" sz="1200" b="1" u="sng" dirty="0">
                <a:latin typeface="Arial" pitchFamily="34" charset="0"/>
                <a:cs typeface="Arial" pitchFamily="34" charset="0"/>
              </a:rPr>
              <a:t>Material și metodă </a:t>
            </a:r>
            <a:r>
              <a:rPr lang="en-GB" sz="1200" dirty="0">
                <a:latin typeface="Arial" pitchFamily="34" charset="0"/>
                <a:cs typeface="Arial" pitchFamily="34" charset="0"/>
              </a:rPr>
              <a:t>C</a:t>
            </a:r>
            <a:r>
              <a:rPr lang="ro-RO" sz="1200" dirty="0" smtClean="0">
                <a:latin typeface="Arial" pitchFamily="34" charset="0"/>
                <a:cs typeface="Arial" pitchFamily="34" charset="0"/>
              </a:rPr>
              <a:t>azul </a:t>
            </a:r>
            <a:r>
              <a:rPr lang="ro-RO" sz="1200" dirty="0">
                <a:latin typeface="Arial" pitchFamily="34" charset="0"/>
                <a:cs typeface="Arial" pitchFamily="34" charset="0"/>
              </a:rPr>
              <a:t>unei paciente: de 27 ani, primigestă, primipară, cu amenoree de 6 săptămâni, ce se prezintă la camera de gardă pentru dureri colicative în etajul inferior abdominal, mici sângerări și test de sarcină pozitiv. La examenul </a:t>
            </a:r>
            <a:r>
              <a:rPr lang="ro-RO" sz="1200" dirty="0" smtClean="0">
                <a:latin typeface="Arial" pitchFamily="34" charset="0"/>
                <a:cs typeface="Arial" pitchFamily="34" charset="0"/>
              </a:rPr>
              <a:t>local</a:t>
            </a:r>
            <a:r>
              <a:rPr lang="en-GB" sz="1200" dirty="0">
                <a:latin typeface="Arial" pitchFamily="34" charset="0"/>
                <a:cs typeface="Arial" pitchFamily="34" charset="0"/>
              </a:rPr>
              <a:t>:</a:t>
            </a:r>
            <a:r>
              <a:rPr lang="ro-RO" sz="1200" dirty="0" smtClean="0">
                <a:latin typeface="Arial" pitchFamily="34" charset="0"/>
                <a:cs typeface="Arial" pitchFamily="34" charset="0"/>
              </a:rPr>
              <a:t>uter </a:t>
            </a:r>
            <a:r>
              <a:rPr lang="ro-RO" sz="1200" dirty="0">
                <a:latin typeface="Arial" pitchFamily="34" charset="0"/>
                <a:cs typeface="Arial" pitchFamily="34" charset="0"/>
              </a:rPr>
              <a:t>mărit de volum, corespunzător unei sarcini de 6 săptămâni, anexe nepalpabile, funduri de sac vaginale suple, nedureroase. La echografia </a:t>
            </a:r>
            <a:r>
              <a:rPr lang="en-GB" sz="1200" dirty="0" smtClean="0">
                <a:latin typeface="Arial" pitchFamily="34" charset="0"/>
                <a:cs typeface="Arial" pitchFamily="34" charset="0"/>
              </a:rPr>
              <a:t>TV: </a:t>
            </a:r>
            <a:r>
              <a:rPr lang="ro-RO" sz="1200" dirty="0" smtClean="0">
                <a:latin typeface="Arial" pitchFamily="34" charset="0"/>
                <a:cs typeface="Arial" pitchFamily="34" charset="0"/>
              </a:rPr>
              <a:t>uter </a:t>
            </a:r>
            <a:r>
              <a:rPr lang="ro-RO" sz="1200" dirty="0">
                <a:latin typeface="Arial" pitchFamily="34" charset="0"/>
                <a:cs typeface="Arial" pitchFamily="34" charset="0"/>
              </a:rPr>
              <a:t>cu dimensiuni mărite și prezența la nivelul cornului uterin a unei imagini de sac gestațional corespunzător unei sarcini 5 SA și 6 zile. După obținerea consimțământului informat al pacientei se abordează cazul prin terapie medicamentoasă  - metrotrexat, în doză unică, 85 mg, cu pacienta </a:t>
            </a:r>
            <a:r>
              <a:rPr lang="ro-RO" sz="1200" dirty="0" smtClean="0">
                <a:latin typeface="Arial" pitchFamily="34" charset="0"/>
                <a:cs typeface="Arial" pitchFamily="34" charset="0"/>
              </a:rPr>
              <a:t>spitalizată. </a:t>
            </a:r>
            <a:r>
              <a:rPr lang="ro-RO" sz="1200" dirty="0">
                <a:latin typeface="Arial" pitchFamily="34" charset="0"/>
                <a:cs typeface="Arial" pitchFamily="34" charset="0"/>
              </a:rPr>
              <a:t>Menționăm persistența pe parcursul celor 10 zile de internare a durerilor colicative pelvine și a micilor metroragii. La controalele ulterioare s-a putut identifica serologie pozitivă pentru Chlamydia trachomatis, ceea ce a explicat fiziopatologia afecțiunii</a:t>
            </a:r>
            <a:r>
              <a:rPr lang="ro-RO" sz="1200" dirty="0" smtClean="0">
                <a:latin typeface="Arial" pitchFamily="34" charset="0"/>
                <a:cs typeface="Arial" pitchFamily="34" charset="0"/>
              </a:rPr>
              <a:t>.</a:t>
            </a:r>
            <a:endParaRPr lang="en-GB" sz="1200" dirty="0">
              <a:latin typeface="Arial" pitchFamily="34" charset="0"/>
              <a:cs typeface="Arial" pitchFamily="34" charset="0"/>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2787774"/>
            <a:ext cx="4704082" cy="1894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0" y="4681835"/>
            <a:ext cx="8964488" cy="461665"/>
          </a:xfrm>
          <a:prstGeom prst="rect">
            <a:avLst/>
          </a:prstGeom>
          <a:noFill/>
        </p:spPr>
        <p:txBody>
          <a:bodyPr wrap="square" rtlCol="0">
            <a:spAutoFit/>
          </a:bodyPr>
          <a:lstStyle/>
          <a:p>
            <a:pPr algn="just"/>
            <a:r>
              <a:rPr lang="ro-RO" sz="1200" b="1" u="sng" dirty="0">
                <a:latin typeface="Arial" pitchFamily="34" charset="0"/>
                <a:cs typeface="Arial" pitchFamily="34" charset="0"/>
              </a:rPr>
              <a:t>Concluzii</a:t>
            </a:r>
            <a:r>
              <a:rPr lang="ro-RO" sz="1200" dirty="0">
                <a:latin typeface="Arial" pitchFamily="34" charset="0"/>
                <a:cs typeface="Arial" pitchFamily="34" charset="0"/>
              </a:rPr>
              <a:t> Pacientele cu  sarcina cornuală în evoluție, diagnosticate precoce și stabile hemodinamic pot beneficia de terapie medicamentoasă conservatoare</a:t>
            </a:r>
            <a:r>
              <a:rPr lang="ro-RO" sz="1200" dirty="0" smtClean="0">
                <a:latin typeface="Arial" pitchFamily="34" charset="0"/>
                <a:cs typeface="Arial" pitchFamily="34" charset="0"/>
              </a:rPr>
              <a:t>.</a:t>
            </a:r>
            <a:endParaRPr lang="en-GB" sz="1200" dirty="0">
              <a:latin typeface="Arial" pitchFamily="34" charset="0"/>
              <a:cs typeface="Arial" pitchFamily="34" charset="0"/>
            </a:endParaRPr>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787775"/>
            <a:ext cx="3744416" cy="1894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5250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alpha val="4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1470"/>
            <a:ext cx="9144000" cy="1008112"/>
          </a:xfrm>
        </p:spPr>
        <p:txBody>
          <a:bodyPr>
            <a:noAutofit/>
          </a:bodyPr>
          <a:lstStyle/>
          <a:p>
            <a:r>
              <a:rPr lang="en-GB" sz="2000" dirty="0" smtClean="0">
                <a:latin typeface="Arial" pitchFamily="34" charset="0"/>
                <a:cs typeface="Arial" pitchFamily="34" charset="0"/>
              </a:rPr>
              <a:t/>
            </a:r>
            <a:br>
              <a:rPr lang="en-GB" sz="2000" dirty="0" smtClean="0">
                <a:latin typeface="Arial" pitchFamily="34" charset="0"/>
                <a:cs typeface="Arial" pitchFamily="34" charset="0"/>
              </a:rPr>
            </a:br>
            <a:r>
              <a:rPr lang="ro-RO" sz="2000" b="1" dirty="0" smtClean="0">
                <a:latin typeface="Arial" pitchFamily="34" charset="0"/>
                <a:cs typeface="Arial" pitchFamily="34" charset="0"/>
              </a:rPr>
              <a:t>Șocul </a:t>
            </a:r>
            <a:r>
              <a:rPr lang="ro-RO" sz="2000" b="1" dirty="0">
                <a:latin typeface="Arial" pitchFamily="34" charset="0"/>
                <a:cs typeface="Arial" pitchFamily="34" charset="0"/>
              </a:rPr>
              <a:t>septic de cauză extragenitală în sarcină – prezentare de caz</a:t>
            </a:r>
            <a:r>
              <a:rPr lang="en-GB" sz="2000" dirty="0">
                <a:latin typeface="Arial" pitchFamily="34" charset="0"/>
                <a:cs typeface="Arial" pitchFamily="34" charset="0"/>
              </a:rPr>
              <a:t/>
            </a:r>
            <a:br>
              <a:rPr lang="en-GB" sz="2000" dirty="0">
                <a:latin typeface="Arial" pitchFamily="34" charset="0"/>
                <a:cs typeface="Arial" pitchFamily="34" charset="0"/>
              </a:rPr>
            </a:br>
            <a:r>
              <a:rPr lang="ro-RO" sz="1200" dirty="0">
                <a:latin typeface="Arial" pitchFamily="34" charset="0"/>
                <a:cs typeface="Arial" pitchFamily="34" charset="0"/>
              </a:rPr>
              <a:t>Corina Grigoriu</a:t>
            </a:r>
            <a:r>
              <a:rPr lang="ro-RO" sz="1200" baseline="30000" dirty="0">
                <a:latin typeface="Arial" pitchFamily="34" charset="0"/>
                <a:cs typeface="Arial" pitchFamily="34" charset="0"/>
              </a:rPr>
              <a:t>1,2</a:t>
            </a:r>
            <a:r>
              <a:rPr lang="ro-RO" sz="1200" dirty="0">
                <a:latin typeface="Arial" pitchFamily="34" charset="0"/>
                <a:cs typeface="Arial" pitchFamily="34" charset="0"/>
              </a:rPr>
              <a:t>, Lucica Elena Vișan</a:t>
            </a:r>
            <a:r>
              <a:rPr lang="ro-RO" sz="1200" baseline="30000" dirty="0">
                <a:latin typeface="Arial" pitchFamily="34" charset="0"/>
                <a:cs typeface="Arial" pitchFamily="34" charset="0"/>
              </a:rPr>
              <a:t>2</a:t>
            </a:r>
            <a:r>
              <a:rPr lang="ro-RO" sz="1200" dirty="0">
                <a:latin typeface="Arial" pitchFamily="34" charset="0"/>
                <a:cs typeface="Arial" pitchFamily="34" charset="0"/>
              </a:rPr>
              <a:t>, Irina Adriana Horhoianu</a:t>
            </a:r>
            <a:r>
              <a:rPr lang="ro-RO" sz="1200" baseline="30000" dirty="0">
                <a:latin typeface="Arial" pitchFamily="34" charset="0"/>
                <a:cs typeface="Arial" pitchFamily="34" charset="0"/>
              </a:rPr>
              <a:t>1,2</a:t>
            </a:r>
            <a:r>
              <a:rPr lang="ro-RO" sz="1200" dirty="0">
                <a:latin typeface="Arial" pitchFamily="34" charset="0"/>
                <a:cs typeface="Arial" pitchFamily="34" charset="0"/>
              </a:rPr>
              <a:t>, Andreea Elena Mihart</a:t>
            </a:r>
            <a:r>
              <a:rPr lang="ro-RO" sz="1200" baseline="30000" dirty="0">
                <a:latin typeface="Arial" pitchFamily="34" charset="0"/>
                <a:cs typeface="Arial" pitchFamily="34" charset="0"/>
              </a:rPr>
              <a:t>2</a:t>
            </a:r>
            <a:r>
              <a:rPr lang="ro-RO" sz="1200" dirty="0">
                <a:latin typeface="Arial" pitchFamily="34" charset="0"/>
                <a:cs typeface="Arial" pitchFamily="34" charset="0"/>
              </a:rPr>
              <a:t>, Silvia Moraru</a:t>
            </a:r>
            <a:r>
              <a:rPr lang="ro-RO" sz="1200" baseline="30000" dirty="0">
                <a:latin typeface="Arial" pitchFamily="34" charset="0"/>
                <a:cs typeface="Arial" pitchFamily="34" charset="0"/>
              </a:rPr>
              <a:t>2</a:t>
            </a:r>
            <a:r>
              <a:rPr lang="ro-RO" sz="1200" dirty="0">
                <a:latin typeface="Arial" pitchFamily="34" charset="0"/>
                <a:cs typeface="Arial" pitchFamily="34" charset="0"/>
              </a:rPr>
              <a:t>, Roxana Cercel</a:t>
            </a:r>
            <a:r>
              <a:rPr lang="ro-RO" sz="1200" baseline="30000" dirty="0">
                <a:latin typeface="Arial" pitchFamily="34" charset="0"/>
                <a:cs typeface="Arial" pitchFamily="34" charset="0"/>
              </a:rPr>
              <a:t>2</a:t>
            </a:r>
            <a:r>
              <a:rPr lang="en-GB" sz="1200" dirty="0">
                <a:latin typeface="Arial" pitchFamily="34" charset="0"/>
                <a:cs typeface="Arial" pitchFamily="34" charset="0"/>
              </a:rPr>
              <a:t/>
            </a:r>
            <a:br>
              <a:rPr lang="en-GB" sz="1200" dirty="0">
                <a:latin typeface="Arial" pitchFamily="34" charset="0"/>
                <a:cs typeface="Arial" pitchFamily="34" charset="0"/>
              </a:rPr>
            </a:br>
            <a:r>
              <a:rPr lang="ro-RO" sz="1200" baseline="30000" dirty="0">
                <a:latin typeface="Arial" pitchFamily="34" charset="0"/>
                <a:cs typeface="Arial" pitchFamily="34" charset="0"/>
              </a:rPr>
              <a:t>1</a:t>
            </a:r>
            <a:r>
              <a:rPr lang="ro-RO" sz="1200" dirty="0">
                <a:latin typeface="Arial" pitchFamily="34" charset="0"/>
                <a:cs typeface="Arial" pitchFamily="34" charset="0"/>
              </a:rPr>
              <a:t> UMF Carol Davila București</a:t>
            </a:r>
            <a:r>
              <a:rPr lang="en-GB" sz="1200" dirty="0">
                <a:latin typeface="Arial" pitchFamily="34" charset="0"/>
                <a:cs typeface="Arial" pitchFamily="34" charset="0"/>
              </a:rPr>
              <a:t/>
            </a:r>
            <a:br>
              <a:rPr lang="en-GB" sz="1200" dirty="0">
                <a:latin typeface="Arial" pitchFamily="34" charset="0"/>
                <a:cs typeface="Arial" pitchFamily="34" charset="0"/>
              </a:rPr>
            </a:br>
            <a:r>
              <a:rPr lang="ro-RO" sz="1200" baseline="30000" dirty="0">
                <a:latin typeface="Arial" pitchFamily="34" charset="0"/>
                <a:cs typeface="Arial" pitchFamily="34" charset="0"/>
              </a:rPr>
              <a:t>2. </a:t>
            </a:r>
            <a:r>
              <a:rPr lang="ro-RO" sz="1200" dirty="0">
                <a:latin typeface="Arial" pitchFamily="34" charset="0"/>
                <a:cs typeface="Arial" pitchFamily="34" charset="0"/>
              </a:rPr>
              <a:t>Spitalul Universitar de Urgență București</a:t>
            </a:r>
            <a:r>
              <a:rPr lang="en-GB" sz="2000" dirty="0">
                <a:latin typeface="Arial" pitchFamily="34" charset="0"/>
                <a:cs typeface="Arial" pitchFamily="34" charset="0"/>
              </a:rPr>
              <a:t/>
            </a:r>
            <a:br>
              <a:rPr lang="en-GB" sz="2000" dirty="0">
                <a:latin typeface="Arial" pitchFamily="34" charset="0"/>
                <a:cs typeface="Arial" pitchFamily="34" charset="0"/>
              </a:rPr>
            </a:br>
            <a:endParaRPr lang="en-GB" sz="2000" dirty="0">
              <a:latin typeface="Arial" pitchFamily="34" charset="0"/>
              <a:cs typeface="Arial" pitchFamily="34" charset="0"/>
            </a:endParaRPr>
          </a:p>
        </p:txBody>
      </p:sp>
      <p:sp>
        <p:nvSpPr>
          <p:cNvPr id="3" name="Content Placeholder 2"/>
          <p:cNvSpPr>
            <a:spLocks noGrp="1"/>
          </p:cNvSpPr>
          <p:nvPr>
            <p:ph idx="1"/>
          </p:nvPr>
        </p:nvSpPr>
        <p:spPr>
          <a:xfrm>
            <a:off x="0" y="1131590"/>
            <a:ext cx="9144000" cy="3960440"/>
          </a:xfrm>
        </p:spPr>
        <p:txBody>
          <a:bodyPr>
            <a:normAutofit/>
          </a:bodyPr>
          <a:lstStyle/>
          <a:p>
            <a:r>
              <a:rPr lang="ro-RO" sz="1200" b="1" u="sng" dirty="0">
                <a:latin typeface="Arial" pitchFamily="34" charset="0"/>
                <a:cs typeface="Arial" pitchFamily="34" charset="0"/>
              </a:rPr>
              <a:t>Introducere </a:t>
            </a:r>
            <a:r>
              <a:rPr lang="en-GB" sz="1200" b="1" u="sng" dirty="0" smtClean="0">
                <a:latin typeface="Arial" pitchFamily="34" charset="0"/>
                <a:cs typeface="Arial" pitchFamily="34" charset="0"/>
              </a:rPr>
              <a:t> </a:t>
            </a:r>
            <a:r>
              <a:rPr lang="ro-RO" sz="1200" dirty="0" smtClean="0">
                <a:latin typeface="Arial" pitchFamily="34" charset="0"/>
                <a:cs typeface="Arial" pitchFamily="34" charset="0"/>
              </a:rPr>
              <a:t>Pielonefrita </a:t>
            </a:r>
            <a:r>
              <a:rPr lang="ro-RO" sz="1200" dirty="0">
                <a:latin typeface="Arial" pitchFamily="34" charset="0"/>
                <a:cs typeface="Arial" pitchFamily="34" charset="0"/>
              </a:rPr>
              <a:t>acută are o incidența  mică în sarcină, dar prin complicațiile redutabile (șocul septic) evoluția ei trebuie corect anticipată. Tabloul clinic este caracterizat de febră și frisoane, dureri lombare, greață, vărsături. Nu lipsesc semnele urinare (polakiuire, disurie, hematurie). Alterarea stării generale anunță instalarea sepsisului</a:t>
            </a:r>
            <a:r>
              <a:rPr lang="ro-RO" sz="1200" dirty="0" smtClean="0">
                <a:latin typeface="Arial" pitchFamily="34" charset="0"/>
                <a:cs typeface="Arial" pitchFamily="34" charset="0"/>
              </a:rPr>
              <a:t>.</a:t>
            </a:r>
            <a:endParaRPr lang="en-GB" sz="1200" dirty="0" smtClean="0">
              <a:latin typeface="Arial" pitchFamily="34" charset="0"/>
              <a:cs typeface="Arial" pitchFamily="34" charset="0"/>
            </a:endParaRPr>
          </a:p>
          <a:p>
            <a:endParaRPr lang="en-GB" sz="1200" dirty="0">
              <a:latin typeface="Arial" pitchFamily="34" charset="0"/>
              <a:cs typeface="Arial" pitchFamily="34" charset="0"/>
            </a:endParaRPr>
          </a:p>
          <a:p>
            <a:r>
              <a:rPr lang="ro-RO" sz="1200" b="1" u="sng" dirty="0">
                <a:latin typeface="Arial" pitchFamily="34" charset="0"/>
                <a:cs typeface="Arial" pitchFamily="34" charset="0"/>
              </a:rPr>
              <a:t>Material și metodă </a:t>
            </a:r>
            <a:r>
              <a:rPr lang="ro-RO" sz="1200" dirty="0">
                <a:latin typeface="Arial" pitchFamily="34" charset="0"/>
                <a:cs typeface="Arial" pitchFamily="34" charset="0"/>
              </a:rPr>
              <a:t>Prezentăm cazul unei secundigeste, primipare de 16 ani, de etnie rromă, care se internează prin transfer în clinica noastră pentru dureri lombare, febră și hipotensiune severă. La prezentare, gravida este conștientă, cooperantă, relatează prezența unei infecții urinare tratate la debutul sarcinii, fără verificări ulterioare. Prezintă stare generală gravă, TA 70/50 mmHg, AV 96/min, febră 39,5C. Manevra Giordano intens pozitivă, Sarcina 22 SA în evoluție. Din analizele de laborator reținem anemie severă (Hgb 7,5g/dl), piurie. Se internează cu diagnosticul Sarcină 22 SA, Pielonefrită acută, Șoc septic. Starea generală se agravează la scurt timp după internarea care s-a efectuat direct în Clinica de Terapie Intensivă. Aici este intubată oro-traheal, reechilibrată hemodinamic, primește antibioticoterapie complexă și se asigură funcțiile vitale. Evoluția este lent favorabilă. La 32 ore de la internare se constată oprirea în evoluție  a sarcinii. Avortează spontan produsul de concepție. După producerea avortului, evoluția devine rapid favorabilă. Pacienta se externează la 7 zile clinic ameliorată</a:t>
            </a:r>
            <a:r>
              <a:rPr lang="ro-RO" sz="1200" dirty="0" smtClean="0">
                <a:latin typeface="Arial" pitchFamily="34" charset="0"/>
                <a:cs typeface="Arial" pitchFamily="34" charset="0"/>
              </a:rPr>
              <a:t>.</a:t>
            </a:r>
            <a:endParaRPr lang="en-GB" sz="1200" dirty="0" smtClean="0">
              <a:latin typeface="Arial" pitchFamily="34" charset="0"/>
              <a:cs typeface="Arial" pitchFamily="34" charset="0"/>
            </a:endParaRPr>
          </a:p>
          <a:p>
            <a:endParaRPr lang="en-GB" sz="1200" dirty="0">
              <a:latin typeface="Arial" pitchFamily="34" charset="0"/>
              <a:cs typeface="Arial" pitchFamily="34" charset="0"/>
            </a:endParaRPr>
          </a:p>
          <a:p>
            <a:pPr marL="0" indent="0">
              <a:buNone/>
            </a:pPr>
            <a:endParaRPr lang="en-GB" sz="1200" dirty="0">
              <a:latin typeface="Arial" pitchFamily="34" charset="0"/>
              <a:cs typeface="Arial" pitchFamily="34" charset="0"/>
            </a:endParaRPr>
          </a:p>
          <a:p>
            <a:r>
              <a:rPr lang="ro-RO" sz="1200" b="1" u="sng" dirty="0">
                <a:latin typeface="Arial" pitchFamily="34" charset="0"/>
                <a:cs typeface="Arial" pitchFamily="34" charset="0"/>
              </a:rPr>
              <a:t>Concluzii</a:t>
            </a:r>
            <a:r>
              <a:rPr lang="ro-RO" sz="1200" dirty="0">
                <a:latin typeface="Arial" pitchFamily="34" charset="0"/>
                <a:cs typeface="Arial" pitchFamily="34" charset="0"/>
              </a:rPr>
              <a:t> Infecțiile urinare joase netratate pot avea în sarcină evoluții ascendente, rapid progresive, cu prognostic grav (</a:t>
            </a:r>
            <a:r>
              <a:rPr lang="ro-RO" sz="1200" dirty="0" smtClean="0">
                <a:latin typeface="Arial" pitchFamily="34" charset="0"/>
                <a:cs typeface="Arial" pitchFamily="34" charset="0"/>
              </a:rPr>
              <a:t>șo</a:t>
            </a:r>
            <a:r>
              <a:rPr lang="en-GB" sz="1200" dirty="0" smtClean="0">
                <a:latin typeface="Arial" pitchFamily="34" charset="0"/>
                <a:cs typeface="Arial" pitchFamily="34" charset="0"/>
              </a:rPr>
              <a:t>c</a:t>
            </a:r>
            <a:r>
              <a:rPr lang="ro-RO" sz="1200" dirty="0" smtClean="0">
                <a:latin typeface="Arial" pitchFamily="34" charset="0"/>
                <a:cs typeface="Arial" pitchFamily="34" charset="0"/>
              </a:rPr>
              <a:t> </a:t>
            </a:r>
            <a:r>
              <a:rPr lang="ro-RO" sz="1200" dirty="0">
                <a:latin typeface="Arial" pitchFamily="34" charset="0"/>
                <a:cs typeface="Arial" pitchFamily="34" charset="0"/>
              </a:rPr>
              <a:t>septic), cu risc maternofetal redutabil.</a:t>
            </a:r>
            <a:endParaRPr lang="en-GB" sz="1200" dirty="0">
              <a:latin typeface="Arial" pitchFamily="34" charset="0"/>
              <a:cs typeface="Arial" pitchFamily="34" charset="0"/>
            </a:endParaRPr>
          </a:p>
          <a:p>
            <a:endParaRPr lang="en-GB" sz="1200" dirty="0">
              <a:latin typeface="Arial" pitchFamily="34" charset="0"/>
              <a:cs typeface="Arial" pitchFamily="34" charset="0"/>
            </a:endParaRPr>
          </a:p>
        </p:txBody>
      </p:sp>
    </p:spTree>
    <p:extLst>
      <p:ext uri="{BB962C8B-B14F-4D97-AF65-F5344CB8AC3E}">
        <p14:creationId xmlns:p14="http://schemas.microsoft.com/office/powerpoint/2010/main" val="14694222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alpha val="39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903" y="0"/>
            <a:ext cx="9115095" cy="1347614"/>
          </a:xfrm>
        </p:spPr>
        <p:txBody>
          <a:bodyPr>
            <a:noAutofit/>
          </a:bodyPr>
          <a:lstStyle/>
          <a:p>
            <a:r>
              <a:rPr lang="en-GB" sz="2000" dirty="0" smtClean="0">
                <a:latin typeface="Arial" pitchFamily="34" charset="0"/>
                <a:cs typeface="Arial" pitchFamily="34" charset="0"/>
              </a:rPr>
              <a:t/>
            </a:r>
            <a:br>
              <a:rPr lang="en-GB" sz="2000" dirty="0" smtClean="0">
                <a:latin typeface="Arial" pitchFamily="34" charset="0"/>
                <a:cs typeface="Arial" pitchFamily="34" charset="0"/>
              </a:rPr>
            </a:br>
            <a:r>
              <a:rPr lang="ro-RO" sz="2000" b="1" dirty="0" smtClean="0">
                <a:latin typeface="Arial" pitchFamily="34" charset="0"/>
                <a:cs typeface="Arial" pitchFamily="34" charset="0"/>
              </a:rPr>
              <a:t>Infarctul </a:t>
            </a:r>
            <a:r>
              <a:rPr lang="ro-RO" sz="2000" b="1" dirty="0">
                <a:latin typeface="Arial" pitchFamily="34" charset="0"/>
                <a:cs typeface="Arial" pitchFamily="34" charset="0"/>
              </a:rPr>
              <a:t>miocardic acut în sarcină – abordarea actuală pornind de la un caz clinic</a:t>
            </a:r>
            <a:r>
              <a:rPr lang="en-GB" sz="2000" dirty="0">
                <a:latin typeface="Arial" pitchFamily="34" charset="0"/>
                <a:cs typeface="Arial" pitchFamily="34" charset="0"/>
              </a:rPr>
              <a:t/>
            </a:r>
            <a:br>
              <a:rPr lang="en-GB" sz="2000" dirty="0">
                <a:latin typeface="Arial" pitchFamily="34" charset="0"/>
                <a:cs typeface="Arial" pitchFamily="34" charset="0"/>
              </a:rPr>
            </a:br>
            <a:r>
              <a:rPr lang="ro-RO" sz="1200" dirty="0">
                <a:latin typeface="Arial" pitchFamily="34" charset="0"/>
                <a:cs typeface="Arial" pitchFamily="34" charset="0"/>
              </a:rPr>
              <a:t>Corina Grigoriu</a:t>
            </a:r>
            <a:r>
              <a:rPr lang="ro-RO" sz="1200" baseline="30000" dirty="0">
                <a:latin typeface="Arial" pitchFamily="34" charset="0"/>
                <a:cs typeface="Arial" pitchFamily="34" charset="0"/>
              </a:rPr>
              <a:t>1,2</a:t>
            </a:r>
            <a:r>
              <a:rPr lang="ro-RO" sz="1200" dirty="0">
                <a:latin typeface="Arial" pitchFamily="34" charset="0"/>
                <a:cs typeface="Arial" pitchFamily="34" charset="0"/>
              </a:rPr>
              <a:t>, Lucica Elena Eddan- Vișan</a:t>
            </a:r>
            <a:r>
              <a:rPr lang="ro-RO" sz="1200" baseline="30000" dirty="0">
                <a:latin typeface="Arial" pitchFamily="34" charset="0"/>
                <a:cs typeface="Arial" pitchFamily="34" charset="0"/>
              </a:rPr>
              <a:t>2</a:t>
            </a:r>
            <a:r>
              <a:rPr lang="ro-RO" sz="1200" dirty="0">
                <a:latin typeface="Arial" pitchFamily="34" charset="0"/>
                <a:cs typeface="Arial" pitchFamily="34" charset="0"/>
              </a:rPr>
              <a:t>, C. Udroiu</a:t>
            </a:r>
            <a:r>
              <a:rPr lang="ro-RO" sz="1200" baseline="30000" dirty="0">
                <a:latin typeface="Arial" pitchFamily="34" charset="0"/>
                <a:cs typeface="Arial" pitchFamily="34" charset="0"/>
              </a:rPr>
              <a:t>2 </a:t>
            </a:r>
            <a:r>
              <a:rPr lang="ro-RO" sz="1200" dirty="0">
                <a:latin typeface="Arial" pitchFamily="34" charset="0"/>
                <a:cs typeface="Arial" pitchFamily="34" charset="0"/>
              </a:rPr>
              <a:t>, B. Păun</a:t>
            </a:r>
            <a:r>
              <a:rPr lang="ro-RO" sz="1200" baseline="30000" dirty="0">
                <a:latin typeface="Arial" pitchFamily="34" charset="0"/>
                <a:cs typeface="Arial" pitchFamily="34" charset="0"/>
              </a:rPr>
              <a:t>2</a:t>
            </a:r>
            <a:r>
              <a:rPr lang="ro-RO" sz="1200" dirty="0">
                <a:latin typeface="Arial" pitchFamily="34" charset="0"/>
                <a:cs typeface="Arial" pitchFamily="34" charset="0"/>
              </a:rPr>
              <a:t>, Andreea Elena Mihart</a:t>
            </a:r>
            <a:r>
              <a:rPr lang="ro-RO" sz="1200" baseline="30000" dirty="0">
                <a:latin typeface="Arial" pitchFamily="34" charset="0"/>
                <a:cs typeface="Arial" pitchFamily="34" charset="0"/>
              </a:rPr>
              <a:t>2</a:t>
            </a:r>
            <a:r>
              <a:rPr lang="ro-RO" sz="1200" dirty="0">
                <a:latin typeface="Arial" pitchFamily="34" charset="0"/>
                <a:cs typeface="Arial" pitchFamily="34" charset="0"/>
              </a:rPr>
              <a:t>, Roxana Bohaltea </a:t>
            </a:r>
            <a:r>
              <a:rPr lang="ro-RO" sz="1200" baseline="30000" dirty="0">
                <a:latin typeface="Arial" pitchFamily="34" charset="0"/>
                <a:cs typeface="Arial" pitchFamily="34" charset="0"/>
              </a:rPr>
              <a:t>1,2</a:t>
            </a:r>
            <a:r>
              <a:rPr lang="ro-RO" sz="1200" dirty="0">
                <a:latin typeface="Arial" pitchFamily="34" charset="0"/>
                <a:cs typeface="Arial" pitchFamily="34" charset="0"/>
              </a:rPr>
              <a:t> , Silvia Moraru</a:t>
            </a:r>
            <a:r>
              <a:rPr lang="ro-RO" sz="1200" baseline="30000" dirty="0">
                <a:latin typeface="Arial" pitchFamily="34" charset="0"/>
                <a:cs typeface="Arial" pitchFamily="34" charset="0"/>
              </a:rPr>
              <a:t>2</a:t>
            </a:r>
            <a:r>
              <a:rPr lang="ro-RO" sz="1200" dirty="0">
                <a:latin typeface="Arial" pitchFamily="34" charset="0"/>
                <a:cs typeface="Arial" pitchFamily="34" charset="0"/>
              </a:rPr>
              <a:t>, G. Radu</a:t>
            </a:r>
            <a:r>
              <a:rPr lang="ro-RO" sz="1200" baseline="30000" dirty="0">
                <a:latin typeface="Arial" pitchFamily="34" charset="0"/>
                <a:cs typeface="Arial" pitchFamily="34" charset="0"/>
              </a:rPr>
              <a:t>2</a:t>
            </a:r>
            <a:r>
              <a:rPr lang="en-GB" sz="1200" dirty="0">
                <a:latin typeface="Arial" pitchFamily="34" charset="0"/>
                <a:cs typeface="Arial" pitchFamily="34" charset="0"/>
              </a:rPr>
              <a:t/>
            </a:r>
            <a:br>
              <a:rPr lang="en-GB" sz="1200" dirty="0">
                <a:latin typeface="Arial" pitchFamily="34" charset="0"/>
                <a:cs typeface="Arial" pitchFamily="34" charset="0"/>
              </a:rPr>
            </a:br>
            <a:r>
              <a:rPr lang="ro-RO" sz="1200" baseline="30000" dirty="0">
                <a:latin typeface="Arial" pitchFamily="34" charset="0"/>
                <a:cs typeface="Arial" pitchFamily="34" charset="0"/>
              </a:rPr>
              <a:t>1</a:t>
            </a:r>
            <a:r>
              <a:rPr lang="ro-RO" sz="1200" dirty="0">
                <a:latin typeface="Arial" pitchFamily="34" charset="0"/>
                <a:cs typeface="Arial" pitchFamily="34" charset="0"/>
              </a:rPr>
              <a:t> UMF Carol Davila </a:t>
            </a:r>
            <a:r>
              <a:rPr lang="ro-RO" sz="1200" dirty="0" smtClean="0">
                <a:latin typeface="Arial" pitchFamily="34" charset="0"/>
                <a:cs typeface="Arial" pitchFamily="34" charset="0"/>
              </a:rPr>
              <a:t>București</a:t>
            </a:r>
            <a:r>
              <a:rPr lang="ro-RO" sz="1200" baseline="30000" dirty="0" smtClean="0">
                <a:latin typeface="Arial" pitchFamily="34" charset="0"/>
                <a:cs typeface="Arial" pitchFamily="34" charset="0"/>
              </a:rPr>
              <a:t>2</a:t>
            </a:r>
            <a:r>
              <a:rPr lang="ro-RO" sz="1200" baseline="30000" dirty="0">
                <a:latin typeface="Arial" pitchFamily="34" charset="0"/>
                <a:cs typeface="Arial" pitchFamily="34" charset="0"/>
              </a:rPr>
              <a:t>. </a:t>
            </a:r>
            <a:r>
              <a:rPr lang="ro-RO" sz="1200" dirty="0">
                <a:latin typeface="Arial" pitchFamily="34" charset="0"/>
                <a:cs typeface="Arial" pitchFamily="34" charset="0"/>
              </a:rPr>
              <a:t>Spitalul Universitar de Urgență București</a:t>
            </a:r>
            <a:r>
              <a:rPr lang="en-GB" sz="1200" dirty="0">
                <a:latin typeface="Arial" pitchFamily="34" charset="0"/>
                <a:cs typeface="Arial" pitchFamily="34" charset="0"/>
              </a:rPr>
              <a:t/>
            </a:r>
            <a:br>
              <a:rPr lang="en-GB" sz="1200" dirty="0">
                <a:latin typeface="Arial" pitchFamily="34" charset="0"/>
                <a:cs typeface="Arial" pitchFamily="34" charset="0"/>
              </a:rPr>
            </a:br>
            <a:endParaRPr lang="en-GB" sz="1200" dirty="0">
              <a:latin typeface="Arial" pitchFamily="34" charset="0"/>
              <a:cs typeface="Arial" pitchFamily="34" charset="0"/>
            </a:endParaRPr>
          </a:p>
        </p:txBody>
      </p:sp>
      <p:sp>
        <p:nvSpPr>
          <p:cNvPr id="3" name="Content Placeholder 2"/>
          <p:cNvSpPr>
            <a:spLocks noGrp="1"/>
          </p:cNvSpPr>
          <p:nvPr>
            <p:ph idx="1"/>
          </p:nvPr>
        </p:nvSpPr>
        <p:spPr>
          <a:xfrm>
            <a:off x="0" y="1487178"/>
            <a:ext cx="9077111" cy="504055"/>
          </a:xfrm>
        </p:spPr>
        <p:txBody>
          <a:bodyPr>
            <a:normAutofit/>
          </a:bodyPr>
          <a:lstStyle/>
          <a:p>
            <a:pPr marL="0" indent="0" algn="just">
              <a:buNone/>
            </a:pPr>
            <a:r>
              <a:rPr lang="ro-RO" sz="1200" b="1" u="sng" dirty="0">
                <a:latin typeface="Arial" pitchFamily="34" charset="0"/>
                <a:cs typeface="Arial" pitchFamily="34" charset="0"/>
              </a:rPr>
              <a:t>Introducere </a:t>
            </a:r>
            <a:r>
              <a:rPr lang="ro-RO" sz="1200" dirty="0">
                <a:latin typeface="Arial" pitchFamily="34" charset="0"/>
                <a:cs typeface="Arial" pitchFamily="34" charset="0"/>
              </a:rPr>
              <a:t>Infarctul miocardic acut este rar în sarcină, dar literatura de specialitate consemnează creșteri progresive ale incidenței. Motivele sunt vârstele mai ridicate ale gravidelor, patologia asocitaă, fumatul, dislipidemiile, obezitatea</a:t>
            </a:r>
            <a:r>
              <a:rPr lang="ro-RO" sz="1200" dirty="0" smtClean="0">
                <a:latin typeface="Arial" pitchFamily="34" charset="0"/>
                <a:cs typeface="Arial" pitchFamily="34" charset="0"/>
              </a:rPr>
              <a:t>.</a:t>
            </a:r>
            <a:endParaRPr lang="en-GB" sz="1200" dirty="0" smtClean="0">
              <a:latin typeface="Arial" pitchFamily="34" charset="0"/>
              <a:cs typeface="Arial" pitchFamily="34" charset="0"/>
            </a:endParaRPr>
          </a:p>
          <a:p>
            <a:pPr marL="0" indent="0" algn="just">
              <a:buNone/>
            </a:pPr>
            <a:endParaRPr lang="en-GB" sz="1200" dirty="0">
              <a:latin typeface="Arial" pitchFamily="34" charset="0"/>
              <a:cs typeface="Arial" pitchFamily="34" charset="0"/>
            </a:endParaRPr>
          </a:p>
        </p:txBody>
      </p:sp>
      <p:sp>
        <p:nvSpPr>
          <p:cNvPr id="4" name="TextBox 3"/>
          <p:cNvSpPr txBox="1"/>
          <p:nvPr/>
        </p:nvSpPr>
        <p:spPr>
          <a:xfrm>
            <a:off x="29848" y="1991233"/>
            <a:ext cx="9115095" cy="2308324"/>
          </a:xfrm>
          <a:prstGeom prst="rect">
            <a:avLst/>
          </a:prstGeom>
          <a:noFill/>
        </p:spPr>
        <p:txBody>
          <a:bodyPr wrap="square" rtlCol="0">
            <a:spAutoFit/>
          </a:bodyPr>
          <a:lstStyle/>
          <a:p>
            <a:pPr algn="just"/>
            <a:r>
              <a:rPr lang="ro-RO" sz="1200" b="1" u="sng" dirty="0">
                <a:latin typeface="Arial" pitchFamily="34" charset="0"/>
                <a:cs typeface="Arial" pitchFamily="34" charset="0"/>
              </a:rPr>
              <a:t>Material </a:t>
            </a:r>
            <a:r>
              <a:rPr lang="ro-RO" sz="1200" b="1" u="sng" dirty="0" smtClean="0">
                <a:latin typeface="Arial" pitchFamily="34" charset="0"/>
                <a:cs typeface="Arial" pitchFamily="34" charset="0"/>
              </a:rPr>
              <a:t>și </a:t>
            </a:r>
            <a:r>
              <a:rPr lang="ro-RO" sz="1200" b="1" u="sng" dirty="0">
                <a:latin typeface="Arial" pitchFamily="34" charset="0"/>
                <a:cs typeface="Arial" pitchFamily="34" charset="0"/>
              </a:rPr>
              <a:t>metodă </a:t>
            </a:r>
            <a:r>
              <a:rPr lang="ro-RO" sz="1200" dirty="0">
                <a:latin typeface="Arial" pitchFamily="34" charset="0"/>
                <a:cs typeface="Arial" pitchFamily="34" charset="0"/>
              </a:rPr>
              <a:t>Primigestă, primipară în vârstă de 27 ani, cunoscută cu sarcină 37 SA, ușoară întârziere de creștere intrauterină se prezintă de urgență la camera de gardă a SUUB pentru durere intensă precordială, cu iradiere pe membrul superior drept și retrosternal, greață accentuată, cu debut în urmă cu două ore. În unitatea de primiri urgențe se efectuează EKG care ridică imediat suspiciunea de infarct miocardic acut. Markerii biologici confimă suspiciunea. </a:t>
            </a:r>
            <a:r>
              <a:rPr lang="ro-RO" sz="1200" i="1" dirty="0">
                <a:latin typeface="Arial" pitchFamily="34" charset="0"/>
                <a:cs typeface="Arial" pitchFamily="34" charset="0"/>
              </a:rPr>
              <a:t>Examenul local genital</a:t>
            </a:r>
            <a:r>
              <a:rPr lang="ro-RO" sz="1200" dirty="0">
                <a:latin typeface="Arial" pitchFamily="34" charset="0"/>
                <a:cs typeface="Arial" pitchFamily="34" charset="0"/>
              </a:rPr>
              <a:t>: col posterior, moale, închis. </a:t>
            </a:r>
            <a:r>
              <a:rPr lang="ro-RO" sz="1200" i="1" dirty="0">
                <a:latin typeface="Arial" pitchFamily="34" charset="0"/>
                <a:cs typeface="Arial" pitchFamily="34" charset="0"/>
              </a:rPr>
              <a:t>Ecografia fetală </a:t>
            </a:r>
            <a:r>
              <a:rPr lang="ro-RO" sz="1200" dirty="0">
                <a:latin typeface="Arial" pitchFamily="34" charset="0"/>
                <a:cs typeface="Arial" pitchFamily="34" charset="0"/>
              </a:rPr>
              <a:t>indică făt viu de sex feminin, corespunzător unei sarcini de 37SA și trei zile și cardiotocograma reactivă. În urma consultului interdisciplinar cu medicul cardiolog, cardiologul intervenționist, anestezist-reanimator, neonatolog și obstetrician  se decide extragerea fătului prin operație cezariană sub anestezie generală, cu efectuarea coronarografiei exploratorii sub aceeași anestezie ca timp secundar. Intervenția obstetricală a fost lipsită de incidente. </a:t>
            </a:r>
            <a:r>
              <a:rPr lang="ro-RO" sz="1200" i="1" dirty="0">
                <a:latin typeface="Arial" pitchFamily="34" charset="0"/>
                <a:cs typeface="Arial" pitchFamily="34" charset="0"/>
              </a:rPr>
              <a:t>Coronarografia </a:t>
            </a:r>
            <a:r>
              <a:rPr lang="ro-RO" sz="1200" i="1" dirty="0" smtClean="0">
                <a:latin typeface="Arial" pitchFamily="34" charset="0"/>
                <a:cs typeface="Arial" pitchFamily="34" charset="0"/>
              </a:rPr>
              <a:t>exploratorie</a:t>
            </a:r>
            <a:r>
              <a:rPr lang="en-GB" sz="1200" dirty="0" smtClean="0">
                <a:latin typeface="Arial" pitchFamily="34" charset="0"/>
                <a:cs typeface="Arial" pitchFamily="34" charset="0"/>
              </a:rPr>
              <a:t>:</a:t>
            </a:r>
            <a:r>
              <a:rPr lang="ro-RO" sz="1200" dirty="0" smtClean="0">
                <a:latin typeface="Arial" pitchFamily="34" charset="0"/>
                <a:cs typeface="Arial" pitchFamily="34" charset="0"/>
              </a:rPr>
              <a:t>spasm </a:t>
            </a:r>
            <a:r>
              <a:rPr lang="ro-RO" sz="1200" dirty="0">
                <a:latin typeface="Arial" pitchFamily="34" charset="0"/>
                <a:cs typeface="Arial" pitchFamily="34" charset="0"/>
              </a:rPr>
              <a:t>pe treimea inferioară a arterei coronariene anterioare, care nu a necesitat stentare. Pacienta a fost supravegheată în cadrul UTIC. A fost ablactată deoarece fracția de ejecție a fost apreciată la 22%. Evoluția obstetricală și cardiacă a fost favorabilă, lăuza fiind externată la 12 zile postoperator. Prezentăm protocolale actuale de diagnostic și tratament al IMA în sarcină</a:t>
            </a:r>
            <a:r>
              <a:rPr lang="ro-RO" sz="1200" dirty="0" smtClean="0">
                <a:latin typeface="Arial" pitchFamily="34" charset="0"/>
                <a:cs typeface="Arial" pitchFamily="34" charset="0"/>
              </a:rPr>
              <a:t>.</a:t>
            </a:r>
            <a:endParaRPr lang="en-GB" sz="1200" dirty="0" smtClean="0">
              <a:latin typeface="Arial" pitchFamily="34" charset="0"/>
              <a:cs typeface="Arial" pitchFamily="34" charset="0"/>
            </a:endParaRPr>
          </a:p>
          <a:p>
            <a:pPr algn="just"/>
            <a:endParaRPr lang="en-GB" sz="1200" dirty="0">
              <a:latin typeface="Arial" pitchFamily="34" charset="0"/>
              <a:cs typeface="Arial" pitchFamily="34" charset="0"/>
            </a:endParaRPr>
          </a:p>
        </p:txBody>
      </p:sp>
      <p:sp>
        <p:nvSpPr>
          <p:cNvPr id="5" name="TextBox 4"/>
          <p:cNvSpPr txBox="1"/>
          <p:nvPr/>
        </p:nvSpPr>
        <p:spPr>
          <a:xfrm>
            <a:off x="34485" y="4291611"/>
            <a:ext cx="8863576" cy="646331"/>
          </a:xfrm>
          <a:prstGeom prst="rect">
            <a:avLst/>
          </a:prstGeom>
          <a:noFill/>
        </p:spPr>
        <p:txBody>
          <a:bodyPr wrap="square" rtlCol="0">
            <a:spAutoFit/>
          </a:bodyPr>
          <a:lstStyle/>
          <a:p>
            <a:pPr algn="just"/>
            <a:r>
              <a:rPr lang="ro-RO" sz="1200" b="1" u="sng" dirty="0" smtClean="0">
                <a:latin typeface="Arial" pitchFamily="34" charset="0"/>
                <a:cs typeface="Arial" pitchFamily="34" charset="0"/>
              </a:rPr>
              <a:t>Concluzii</a:t>
            </a:r>
            <a:r>
              <a:rPr lang="ro-RO" sz="1200" dirty="0" smtClean="0">
                <a:latin typeface="Arial" pitchFamily="34" charset="0"/>
                <a:cs typeface="Arial" pitchFamily="34" charset="0"/>
              </a:rPr>
              <a:t> </a:t>
            </a:r>
            <a:r>
              <a:rPr lang="ro-RO" sz="1200" dirty="0">
                <a:latin typeface="Arial" pitchFamily="34" charset="0"/>
                <a:cs typeface="Arial" pitchFamily="34" charset="0"/>
              </a:rPr>
              <a:t>La paciente cu teren favorabil (obeze, mari fumătoare, dislipidemice), sarcina, prin factorii de risc intrinseci, poate precipita un infarct miocardic acut, care trebuie diagnosticat precis și rapid. Considerăm importantă profilaxia acestei complicații prin explicarea riscurilor gravidelor susceptibile a face astfel de complicații</a:t>
            </a:r>
            <a:r>
              <a:rPr lang="ro-RO" sz="1200" dirty="0" smtClean="0"/>
              <a:t>.</a:t>
            </a:r>
            <a:endParaRPr lang="en-GB" sz="1200" dirty="0"/>
          </a:p>
        </p:txBody>
      </p:sp>
    </p:spTree>
    <p:extLst>
      <p:ext uri="{BB962C8B-B14F-4D97-AF65-F5344CB8AC3E}">
        <p14:creationId xmlns:p14="http://schemas.microsoft.com/office/powerpoint/2010/main" val="5765721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237</TotalTime>
  <Words>1641</Words>
  <Application>Microsoft Office PowerPoint</Application>
  <PresentationFormat>On-screen Show (16:9)</PresentationFormat>
  <Paragraphs>27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Adenomioza și riscul de naștere prematură Corina Grigoriu1,2, Ruxandra Vlădescu2, Lucica Elena Eddan-Vișan2, Andreea Elena Mihart2, Simona Elena Albu1,2 Cosmin Lepădat2, Mircea Ichim2 1 UMF Carol Davila București  2. Spitalul Universitar de Urgență București </vt:lpstr>
      <vt:lpstr> Supravegherea de lungă durată a pacientelor tinere cu neoplasm mamar- punctul de vedere al ginecologului  Corina Grigoriu1,2, Mihai Grigoriu1,2, Al. F. Anca1,2, Lucica Elena Eddan -Vișan2, Andreea Elena Mihart2, Irina Adriana Horhoianu1,2  N. Bacalbașa1,3 1 UMF Carol Davila București2. Spitalul Universitar de Urgență București3 Spitalul Clinic Ion Cantacuzino </vt:lpstr>
      <vt:lpstr>RMN-ul mamar – armă valoroasă în supravegherea pacientelor tinere cu neoplasm mamar tratat  Corina Grigoriu1,2, Lucica Elena Vișan2, Ruxandra Vlădescu2, Andreea Elena Mihart2, Athir Eddan3, Silvia Moraru2, Oana Florescu2 1 UMF Carol Davila București2. Spitalul Universitar de Urgență București3 Institutul de Pneumoftiziologie M. Nasta București </vt:lpstr>
      <vt:lpstr>Sarcina cornuală – prezentare de caz Corina Grigoriu1,2, Lucica Elena Vișan2, Andreea Elena Mihart2, Irina Adriana Horhoianu1,2 Silvia Moraru2, Roxana Cercel2 1 UMF Carol Davila București 2. Spitalul Universitar de Urgență București</vt:lpstr>
      <vt:lpstr> Șocul septic de cauză extragenitală în sarcină – prezentare de caz Corina Grigoriu1,2, Lucica Elena Vișan2, Irina Adriana Horhoianu1,2, Andreea Elena Mihart2, Silvia Moraru2, Roxana Cercel2 1 UMF Carol Davila București 2. Spitalul Universitar de Urgență București </vt:lpstr>
      <vt:lpstr> Infarctul miocardic acut în sarcină – abordarea actuală pornind de la un caz clinic Corina Grigoriu1,2, Lucica Elena Eddan- Vișan2, C. Udroiu2 , B. Păun2, Andreea Elena Mihart2, Roxana Bohaltea 1,2 , Silvia Moraru2, G. Radu2 1 UMF Carol Davila București2. Spitalul Universitar de Urgență București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alynutzu_vip@yahoo.com</dc:creator>
  <cp:lastModifiedBy>alynutzu_vip@yahoo.com</cp:lastModifiedBy>
  <cp:revision>19</cp:revision>
  <dcterms:created xsi:type="dcterms:W3CDTF">2016-10-07T16:05:27Z</dcterms:created>
  <dcterms:modified xsi:type="dcterms:W3CDTF">2016-10-07T20:03:18Z</dcterms:modified>
</cp:coreProperties>
</file>