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4688800" cy="18288000"/>
  <p:notesSz cx="6858000" cy="9144000"/>
  <p:defaultTextStyle>
    <a:defPPr>
      <a:defRPr lang="ro-RO"/>
    </a:defPPr>
    <a:lvl1pPr marL="0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203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407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0610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081467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101831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1221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1425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1629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76">
          <p15:clr>
            <a:srgbClr val="A4A3A4"/>
          </p15:clr>
        </p15:guide>
        <p15:guide id="2" pos="5760">
          <p15:clr>
            <a:srgbClr val="A4A3A4"/>
          </p15:clr>
        </p15:guide>
        <p15:guide id="3" orient="horz" pos="5760">
          <p15:clr>
            <a:srgbClr val="A4A3A4"/>
          </p15:clr>
        </p15:guide>
        <p15:guide id="4" pos="77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CC"/>
    <a:srgbClr val="C5C9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9877" autoAdjust="0"/>
  </p:normalViewPr>
  <p:slideViewPr>
    <p:cSldViewPr snapToGrid="0">
      <p:cViewPr>
        <p:scale>
          <a:sx n="40" d="100"/>
          <a:sy n="40" d="100"/>
        </p:scale>
        <p:origin x="-734" y="720"/>
      </p:cViewPr>
      <p:guideLst>
        <p:guide orient="horz" pos="7776"/>
        <p:guide orient="horz" pos="5760"/>
        <p:guide pos="5760"/>
        <p:guide pos="7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lina\Desktop\licenta%20final\tabel%20licen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lina\Desktop\licenta%20final\tabel%20licent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lina\Desktop\licenta%20final\tabel%20licen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'Prelucrare Date'!$C$137</c:f>
              <c:strCache>
                <c:ptCount val="1"/>
                <c:pt idx="0">
                  <c:v>B.remisă</c:v>
                </c:pt>
              </c:strCache>
            </c:strRef>
          </c:tx>
          <c:cat>
            <c:strRef>
              <c:f>'Prelucrare Date'!$A$138:$A$144</c:f>
              <c:strCache>
                <c:ptCount val="7"/>
                <c:pt idx="0">
                  <c:v>C</c:v>
                </c:pt>
                <c:pt idx="1">
                  <c:v>R</c:v>
                </c:pt>
                <c:pt idx="2">
                  <c:v>M</c:v>
                </c:pt>
                <c:pt idx="3">
                  <c:v>C+M</c:v>
                </c:pt>
                <c:pt idx="4">
                  <c:v>C+R</c:v>
                </c:pt>
                <c:pt idx="5">
                  <c:v>R+M</c:v>
                </c:pt>
                <c:pt idx="6">
                  <c:v>C+R+M</c:v>
                </c:pt>
              </c:strCache>
            </c:strRef>
          </c:cat>
          <c:val>
            <c:numRef>
              <c:f>'Prelucrare Date'!$C$138:$C$144</c:f>
              <c:numCache>
                <c:formatCode>General</c:formatCode>
                <c:ptCount val="7"/>
                <c:pt idx="0">
                  <c:v>9</c:v>
                </c:pt>
                <c:pt idx="1">
                  <c:v>0</c:v>
                </c:pt>
                <c:pt idx="2">
                  <c:v>7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'Prelucrare Date'!$D$137</c:f>
              <c:strCache>
                <c:ptCount val="1"/>
                <c:pt idx="0">
                  <c:v>B. în evoluţie</c:v>
                </c:pt>
              </c:strCache>
            </c:strRef>
          </c:tx>
          <c:cat>
            <c:strRef>
              <c:f>'Prelucrare Date'!$A$138:$A$144</c:f>
              <c:strCache>
                <c:ptCount val="7"/>
                <c:pt idx="0">
                  <c:v>C</c:v>
                </c:pt>
                <c:pt idx="1">
                  <c:v>R</c:v>
                </c:pt>
                <c:pt idx="2">
                  <c:v>M</c:v>
                </c:pt>
                <c:pt idx="3">
                  <c:v>C+M</c:v>
                </c:pt>
                <c:pt idx="4">
                  <c:v>C+R</c:v>
                </c:pt>
                <c:pt idx="5">
                  <c:v>R+M</c:v>
                </c:pt>
                <c:pt idx="6">
                  <c:v>C+R+M</c:v>
                </c:pt>
              </c:strCache>
            </c:strRef>
          </c:cat>
          <c:val>
            <c:numRef>
              <c:f>'Prelucrare Date'!$D$138:$D$144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18</c:v>
                </c:pt>
                <c:pt idx="4">
                  <c:v>1</c:v>
                </c:pt>
                <c:pt idx="5">
                  <c:v>0</c:v>
                </c:pt>
                <c:pt idx="6">
                  <c:v>8</c:v>
                </c:pt>
              </c:numCache>
            </c:numRef>
          </c:val>
        </c:ser>
        <c:axId val="94008832"/>
        <c:axId val="94010752"/>
      </c:barChart>
      <c:catAx>
        <c:axId val="940088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lang="en-US" sz="2000">
                    <a:solidFill>
                      <a:srgbClr val="FF0000"/>
                    </a:solidFill>
                  </a:defRPr>
                </a:pPr>
                <a:r>
                  <a:rPr lang="ro-RO" sz="2000">
                    <a:solidFill>
                      <a:srgbClr val="FF0000"/>
                    </a:solidFill>
                  </a:rPr>
                  <a:t>p=0,8</a:t>
                </a:r>
              </a:p>
            </c:rich>
          </c:tx>
          <c:layout/>
        </c:title>
        <c:numFmt formatCode="General" sourceLinked="0"/>
        <c:majorTickMark val="none"/>
        <c:tickLblPos val="nextTo"/>
        <c:txPr>
          <a:bodyPr/>
          <a:lstStyle/>
          <a:p>
            <a:pPr>
              <a:defRPr lang="en-US" sz="2000" b="1">
                <a:solidFill>
                  <a:srgbClr val="FF0000"/>
                </a:solidFill>
              </a:defRPr>
            </a:pPr>
            <a:endParaRPr lang="en-US"/>
          </a:p>
        </c:txPr>
        <c:crossAx val="94010752"/>
        <c:crosses val="autoZero"/>
        <c:auto val="1"/>
        <c:lblAlgn val="ctr"/>
        <c:lblOffset val="100"/>
      </c:catAx>
      <c:valAx>
        <c:axId val="940107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lang="en-US" sz="2000">
                    <a:solidFill>
                      <a:srgbClr val="FF0000"/>
                    </a:solidFill>
                  </a:defRPr>
                </a:pPr>
                <a:r>
                  <a:rPr lang="ro-RO" sz="2000">
                    <a:solidFill>
                      <a:srgbClr val="FF0000"/>
                    </a:solidFill>
                  </a:rPr>
                  <a:t>nr.pacienţi</a:t>
                </a:r>
                <a:endParaRPr lang="vi-VN" sz="2000">
                  <a:solidFill>
                    <a:srgbClr val="FF0000"/>
                  </a:solidFill>
                </a:endParaRP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en-US" sz="2000" b="1">
                <a:solidFill>
                  <a:srgbClr val="FF0000"/>
                </a:solidFill>
              </a:defRPr>
            </a:pPr>
            <a:endParaRPr lang="en-US"/>
          </a:p>
        </c:txPr>
        <c:crossAx val="9400883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US" sz="2000" b="1">
              <a:solidFill>
                <a:srgbClr val="FF0000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chart>
    <c:autoTitleDeleted val="1"/>
    <c:plotArea>
      <c:layout/>
      <c:pieChart>
        <c:varyColors val="1"/>
        <c:ser>
          <c:idx val="0"/>
          <c:order val="0"/>
          <c:dPt>
            <c:idx val="0"/>
            <c:explosion val="40"/>
          </c:dPt>
          <c:dPt>
            <c:idx val="1"/>
            <c:explosion val="29"/>
          </c:dPt>
          <c:dPt>
            <c:idx val="2"/>
            <c:explosion val="5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24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showPercent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'Prelucrare Date'!$A$100:$A$102</c:f>
              <c:strCache>
                <c:ptCount val="3"/>
                <c:pt idx="0">
                  <c:v>Simptome ameliorate </c:v>
                </c:pt>
                <c:pt idx="1">
                  <c:v>Simptome remise</c:v>
                </c:pt>
                <c:pt idx="2">
                  <c:v>Simptome persistente</c:v>
                </c:pt>
              </c:strCache>
            </c:strRef>
          </c:cat>
          <c:val>
            <c:numRef>
              <c:f>'Prelucrare Date'!$B$100:$B$102</c:f>
              <c:numCache>
                <c:formatCode>General</c:formatCode>
                <c:ptCount val="3"/>
                <c:pt idx="0">
                  <c:v>13</c:v>
                </c:pt>
                <c:pt idx="1">
                  <c:v>24</c:v>
                </c:pt>
                <c:pt idx="2">
                  <c:v>16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lang="en-US" sz="1600" b="1">
                <a:solidFill>
                  <a:schemeClr val="tx2">
                    <a:lumMod val="10000"/>
                  </a:schemeClr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lang="en-US" sz="1600" b="1">
                <a:solidFill>
                  <a:schemeClr val="tx2">
                    <a:lumMod val="10000"/>
                  </a:schemeClr>
                </a:solidFill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lang="en-US" sz="1600" b="1">
                <a:solidFill>
                  <a:schemeClr val="tx2">
                    <a:lumMod val="10000"/>
                  </a:schemeClr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52988074378026695"/>
          <c:y val="0.35545289292004556"/>
          <c:w val="0.30955587593804301"/>
          <c:h val="0.46391738012489053"/>
        </c:manualLayout>
      </c:layout>
      <c:txPr>
        <a:bodyPr/>
        <a:lstStyle/>
        <a:p>
          <a:pPr>
            <a:defRPr lang="en-US">
              <a:solidFill>
                <a:schemeClr val="tx2">
                  <a:lumMod val="10000"/>
                </a:schemeClr>
              </a:solidFill>
            </a:defRPr>
          </a:pPr>
          <a:endParaRPr lang="en-US"/>
        </a:p>
      </c:txPr>
    </c:legend>
    <c:plotVisOnly val="1"/>
    <c:dispBlanksAs val="zero"/>
  </c:chart>
  <c:txPr>
    <a:bodyPr/>
    <a:lstStyle/>
    <a:p>
      <a:pPr>
        <a:defRPr sz="105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autoTitleDeleted val="1"/>
    <c:plotArea>
      <c:layout>
        <c:manualLayout>
          <c:layoutTarget val="inner"/>
          <c:xMode val="edge"/>
          <c:yMode val="edge"/>
          <c:x val="0"/>
          <c:y val="2.2020030041077391E-2"/>
          <c:w val="0.72791343219906701"/>
          <c:h val="0.9593332527633941"/>
        </c:manualLayout>
      </c:layout>
      <c:ofPieChart>
        <c:ofPieType val="pie"/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 sz="2400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dLblPos val="bestFit"/>
            <c:showPercent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'Prelucrare Date'!$A$95:$A$98</c:f>
              <c:strCache>
                <c:ptCount val="4"/>
                <c:pt idx="0">
                  <c:v>Af.în evoluţie</c:v>
                </c:pt>
                <c:pt idx="1">
                  <c:v>Remisă postchirurgical</c:v>
                </c:pt>
                <c:pt idx="2">
                  <c:v>Remisă postmedicamentos</c:v>
                </c:pt>
                <c:pt idx="3">
                  <c:v>Remisă după asocieri între metodele terapeutice</c:v>
                </c:pt>
              </c:strCache>
            </c:strRef>
          </c:cat>
          <c:val>
            <c:numRef>
              <c:f>'Prelucrare Date'!$B$95:$B$98</c:f>
              <c:numCache>
                <c:formatCode>General</c:formatCode>
                <c:ptCount val="4"/>
                <c:pt idx="0">
                  <c:v>29</c:v>
                </c:pt>
                <c:pt idx="1">
                  <c:v>9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</c:ser>
        <c:dLbls>
          <c:showPercent val="1"/>
        </c:dLbls>
        <c:gapWidth val="100"/>
        <c:splitType val="pos"/>
        <c:splitPos val="3"/>
        <c:secondPieSize val="75"/>
        <c:serLines/>
      </c:ofPieChart>
    </c:plotArea>
    <c:legend>
      <c:legendPos val="r"/>
      <c:layout/>
      <c:txPr>
        <a:bodyPr/>
        <a:lstStyle/>
        <a:p>
          <a:pPr>
            <a:defRPr lang="en-US" sz="1600" b="1">
              <a:solidFill>
                <a:schemeClr val="tx2">
                  <a:lumMod val="10000"/>
                </a:schemeClr>
              </a:solidFill>
            </a:defRPr>
          </a:pPr>
          <a:endParaRPr lang="en-US"/>
        </a:p>
      </c:txPr>
    </c:legend>
    <c:plotVisOnly val="1"/>
    <c:dispBlanksAs val="zero"/>
  </c:chart>
  <c:txPr>
    <a:bodyPr/>
    <a:lstStyle/>
    <a:p>
      <a:pPr>
        <a:defRPr sz="105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1665" y="2992970"/>
            <a:ext cx="20985481" cy="6366933"/>
          </a:xfrm>
        </p:spPr>
        <p:txBody>
          <a:bodyPr anchor="b"/>
          <a:lstStyle>
            <a:lvl1pPr algn="ctr"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6101" y="9605436"/>
            <a:ext cx="18516600" cy="4415367"/>
          </a:xfrm>
        </p:spPr>
        <p:txBody>
          <a:bodyPr/>
          <a:lstStyle>
            <a:lvl1pPr marL="0" indent="0" algn="ctr">
              <a:buNone/>
              <a:defRPr sz="4700"/>
            </a:lvl1pPr>
            <a:lvl2pPr marL="885784" indent="0" algn="ctr">
              <a:buNone/>
              <a:defRPr sz="3900"/>
            </a:lvl2pPr>
            <a:lvl3pPr marL="1771570" indent="0" algn="ctr">
              <a:buNone/>
              <a:defRPr sz="3500"/>
            </a:lvl3pPr>
            <a:lvl4pPr marL="2657354" indent="0" algn="ctr">
              <a:buNone/>
              <a:defRPr sz="3200"/>
            </a:lvl4pPr>
            <a:lvl5pPr marL="3543138" indent="0" algn="ctr">
              <a:buNone/>
              <a:defRPr sz="3200"/>
            </a:lvl5pPr>
            <a:lvl6pPr marL="4428922" indent="0" algn="ctr">
              <a:buNone/>
              <a:defRPr sz="3200"/>
            </a:lvl6pPr>
            <a:lvl7pPr marL="5314706" indent="0" algn="ctr">
              <a:buNone/>
              <a:defRPr sz="3200"/>
            </a:lvl7pPr>
            <a:lvl8pPr marL="6200490" indent="0" algn="ctr">
              <a:buNone/>
              <a:defRPr sz="3200"/>
            </a:lvl8pPr>
            <a:lvl9pPr marL="7086275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14570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5519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67926" y="973669"/>
            <a:ext cx="5323524" cy="15498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7357" y="973669"/>
            <a:ext cx="15661959" cy="15498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74666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982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4501" y="4559309"/>
            <a:ext cx="21294091" cy="7607300"/>
          </a:xfrm>
        </p:spPr>
        <p:txBody>
          <a:bodyPr anchor="b"/>
          <a:lstStyle>
            <a:lvl1pPr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501" y="12238577"/>
            <a:ext cx="21294091" cy="4000500"/>
          </a:xfrm>
        </p:spPr>
        <p:txBody>
          <a:bodyPr/>
          <a:lstStyle>
            <a:lvl1pPr marL="0" indent="0">
              <a:buNone/>
              <a:defRPr sz="4700">
                <a:solidFill>
                  <a:schemeClr val="tx1"/>
                </a:solidFill>
              </a:defRPr>
            </a:lvl1pPr>
            <a:lvl2pPr marL="885784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2pPr>
            <a:lvl3pPr marL="177157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3pPr>
            <a:lvl4pPr marL="265735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54313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42892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31470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20049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08627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60652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735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9870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703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4" y="973672"/>
            <a:ext cx="21294091" cy="35348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575" y="4483104"/>
            <a:ext cx="10444518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575" y="6680204"/>
            <a:ext cx="10444518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498710" y="4483104"/>
            <a:ext cx="10495954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498710" y="6680204"/>
            <a:ext cx="10495954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092884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8718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005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5957" y="2633139"/>
            <a:ext cx="12498705" cy="12996333"/>
          </a:xfrm>
        </p:spPr>
        <p:txBody>
          <a:bodyPr/>
          <a:lstStyle>
            <a:lvl1pPr>
              <a:defRPr sz="6300"/>
            </a:lvl1pPr>
            <a:lvl2pPr>
              <a:defRPr sz="5400"/>
            </a:lvl2pPr>
            <a:lvl3pPr>
              <a:defRPr sz="47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35503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95957" y="2633139"/>
            <a:ext cx="12498705" cy="12996333"/>
          </a:xfrm>
        </p:spPr>
        <p:txBody>
          <a:bodyPr anchor="t"/>
          <a:lstStyle>
            <a:lvl1pPr marL="0" indent="0">
              <a:buNone/>
              <a:defRPr sz="6300"/>
            </a:lvl1pPr>
            <a:lvl2pPr marL="885784" indent="0">
              <a:buNone/>
              <a:defRPr sz="5400"/>
            </a:lvl2pPr>
            <a:lvl3pPr marL="1771570" indent="0">
              <a:buNone/>
              <a:defRPr sz="4700"/>
            </a:lvl3pPr>
            <a:lvl4pPr marL="2657354" indent="0">
              <a:buNone/>
              <a:defRPr sz="3900"/>
            </a:lvl4pPr>
            <a:lvl5pPr marL="3543138" indent="0">
              <a:buNone/>
              <a:defRPr sz="3900"/>
            </a:lvl5pPr>
            <a:lvl6pPr marL="4428922" indent="0">
              <a:buNone/>
              <a:defRPr sz="3900"/>
            </a:lvl6pPr>
            <a:lvl7pPr marL="5314706" indent="0">
              <a:buNone/>
              <a:defRPr sz="3900"/>
            </a:lvl7pPr>
            <a:lvl8pPr marL="6200490" indent="0">
              <a:buNone/>
              <a:defRPr sz="3900"/>
            </a:lvl8pPr>
            <a:lvl9pPr marL="7086275" indent="0">
              <a:buNone/>
              <a:defRPr sz="39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67298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7360" y="973672"/>
            <a:ext cx="21294091" cy="3534836"/>
          </a:xfrm>
          <a:prstGeom prst="rect">
            <a:avLst/>
          </a:prstGeom>
        </p:spPr>
        <p:txBody>
          <a:bodyPr vert="horz" lIns="89992" tIns="44995" rIns="89992" bIns="449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7360" y="4868335"/>
            <a:ext cx="21294091" cy="11603568"/>
          </a:xfrm>
          <a:prstGeom prst="rect">
            <a:avLst/>
          </a:prstGeom>
        </p:spPr>
        <p:txBody>
          <a:bodyPr vert="horz" lIns="89992" tIns="44995" rIns="89992" bIns="449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97358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78171" y="16950272"/>
            <a:ext cx="8332471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36466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60381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71570" rtl="0" eaLnBrk="1" latinLnBrk="0" hangingPunct="1">
        <a:lnSpc>
          <a:spcPct val="90000"/>
        </a:lnSpc>
        <a:spcBef>
          <a:spcPct val="0"/>
        </a:spcBef>
        <a:buNone/>
        <a:defRPr sz="8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2892" indent="-442892" algn="l" defTabSz="1771570" rtl="0" eaLnBrk="1" latinLnBrk="0" hangingPunct="1">
        <a:lnSpc>
          <a:spcPct val="90000"/>
        </a:lnSpc>
        <a:spcBef>
          <a:spcPts val="1938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2867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21446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310024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986030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871814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757598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64338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529167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8578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77157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65735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43138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428922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314706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20049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086275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554" y="140143"/>
            <a:ext cx="23974850" cy="416890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89992" tIns="44995" rIns="89992" bIns="44995" rtlCol="0">
            <a:spAutoFit/>
          </a:bodyPr>
          <a:lstStyle/>
          <a:p>
            <a:r>
              <a:rPr lang="en-GB" dirty="0" smtClean="0"/>
              <a:t> </a:t>
            </a:r>
            <a:endParaRPr lang="en-GB" dirty="0" smtClean="0">
              <a:solidFill>
                <a:srgbClr val="FF99CC"/>
              </a:solidFill>
            </a:endParaRPr>
          </a:p>
          <a:p>
            <a:pPr algn="ctr"/>
            <a:r>
              <a:rPr lang="fr-FR" sz="3200" b="1" dirty="0" smtClean="0"/>
              <a:t> 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INFLUENȚA SCHEMELOR TERAPEUTICE APLICATE LA FEMEILE ACROMEGALE ASUPRA FUNCȚIEI OVARIENE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Simona Elena Albu</a:t>
            </a:r>
            <a:r>
              <a:rPr lang="ro-RO" sz="3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, Cristina Vasiliu</a:t>
            </a:r>
            <a:r>
              <a:rPr lang="ro-RO" sz="3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, Mara Carsote</a:t>
            </a:r>
            <a:r>
              <a:rPr lang="ro-RO" sz="3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, Adina Ghemigian</a:t>
            </a:r>
            <a:r>
              <a:rPr lang="ro-RO" sz="3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o-RO" sz="3200" b="1" dirty="0">
                <a:latin typeface="Arial" panose="020B0604020202020204" pitchFamily="34" charset="0"/>
                <a:cs typeface="Arial" panose="020B0604020202020204" pitchFamily="34" charset="0"/>
              </a:rPr>
              <a:t>, Ana </a:t>
            </a:r>
            <a:r>
              <a:rPr lang="ro-RO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Valea</a:t>
            </a:r>
            <a:r>
              <a:rPr lang="ro-RO" sz="32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algn="ctr"/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o-RO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1. Universitatea </a:t>
            </a:r>
            <a: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  <a:t>de Medicină și Farmacie “Carol Davila” &amp; Spitalul Universitar de Urgenta, București, Romania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o-RO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2. Universitatea </a:t>
            </a:r>
            <a: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  <a:t>de Medicină și Farmacie “Carol Davila” &amp; Insitutul Național de Endocrinologie CI Parhon, București, Romania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o-RO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3. Universitateaa </a:t>
            </a:r>
            <a:r>
              <a:rPr lang="ro-RO" sz="3200" dirty="0">
                <a:latin typeface="Arial" panose="020B0604020202020204" pitchFamily="34" charset="0"/>
                <a:cs typeface="Arial" panose="020B0604020202020204" pitchFamily="34" charset="0"/>
              </a:rPr>
              <a:t>de Medicină și Farmacie “Iuliu Hațieganu” &amp; Spitalul Clinic de Urgență Cluj-Napoca, </a:t>
            </a:r>
            <a:r>
              <a:rPr lang="ro-RO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Romania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2815" y="4381500"/>
            <a:ext cx="23655231" cy="15621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ro-RO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Introducere</a:t>
            </a:r>
            <a:r>
              <a:rPr lang="en-GB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Controlul </a:t>
            </a:r>
            <a:r>
              <a:rPr lang="ro-RO" sz="2800" dirty="0">
                <a:latin typeface="Arial" panose="020B0604020202020204" pitchFamily="34" charset="0"/>
                <a:cs typeface="Arial" panose="020B0604020202020204" pitchFamily="34" charset="0"/>
              </a:rPr>
              <a:t>adecvat al acromegaliei prin una sau mai mai multe din metodele terapeutice disponibile: chirurgie, tratament medicamentos și radioterapie permite corectarea parametrilor biochimici și hormonali și amelioararea simptomatologiei clinice induse de nivelul crescut de GH (hormon de creștere), inclusiv aspectele legate de linia gonadica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361949" y="8039100"/>
            <a:ext cx="13506451" cy="746760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R</a:t>
            </a:r>
            <a:r>
              <a:rPr lang="ro-RO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ezultate</a:t>
            </a:r>
            <a:r>
              <a:rPr lang="en-GB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Vârsta </a:t>
            </a:r>
            <a:r>
              <a:rPr lang="ro-RO" sz="2800" dirty="0">
                <a:latin typeface="Arial" panose="020B0604020202020204" pitchFamily="34" charset="0"/>
                <a:cs typeface="Arial" panose="020B0604020202020204" pitchFamily="34" charset="0"/>
              </a:rPr>
              <a:t>medie a pacientelor incluse în studiu a fost de 29.17 +/- 9.2 ani. Evaluarea parametrilor hormonali s-a efectuat înaintea începerii tratamentului de orice tip și, respectiv, după 1 an de tratament. Initial, valoarea medie a estradiolului a fost de 12.8 ng/L, a FSH-ului de 3.26 mUI/mL iar LH-ului de 2.86 mUI/mL. Tratamentul chirurgical (hipofizectomie transfrontala) sau respectiv medicamentos (analogi de somatostatin) a fost utilizat ca unica linie pentru 17% din paciente iar 41% din cazuri au asociat terapia chirurgicala la medicatie; 19% din subiecti au asociat toate trei metodele terapeutice. Normalizarea nivelului de GH (hormon de creștere) și IGF1 (factor de creștere insulin-like) s-a obținut pentru 17% din pacientele tratate exclusiv chirurgical, 13% din pacientele tratate medicamentos și pentru 15 % din cazurile cu terapie asociată. Pentru grupul tratat exclusiv chirurgical s-a obținut normalizarea estadiolului (48.2 ng/L), FSH (6.28 mUI/mL) și LH (5.26 mUI/mL). După un an de tratament medicamentos nu s-au obținut modifcări semnificative pentru niciunul din parametrii analizați. În grupul cu  terapie combinată valoarea estradiolului s-a încadrat în limita inferioară a valorilor normale. Pentru LH s-au menținut valori scăzute, similare celor anterioare tratamentului (3.12 mUI/mL). Valori similare s-au obținut și pentru FSH (4.28 mUI/mL).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163300" y="16554450"/>
            <a:ext cx="13525500" cy="17335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ctr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4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</a:t>
            </a:r>
            <a:r>
              <a:rPr lang="ro-RO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uzii</a:t>
            </a:r>
            <a:r>
              <a:rPr lang="en-GB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o-R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Tratamentul </a:t>
            </a:r>
            <a:r>
              <a:rPr lang="ro-RO" sz="2400" b="1" dirty="0">
                <a:latin typeface="Arial" panose="020B0604020202020204" pitchFamily="34" charset="0"/>
                <a:cs typeface="Arial" panose="020B0604020202020204" pitchFamily="34" charset="0"/>
              </a:rPr>
              <a:t>chirurgical, prin îndepărtarea sursei de GH, s-a dovedit superior tratamentului medicamentos și terapiei combinate în ceea ce privește normalizarea profilului hormonal ovarian la femeile cu acromegalie. O explicatie este faptul ca utilizarea terapiei combinate dupa neurochirurgie inseamna esecul acesteia.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38150" y="6076951"/>
            <a:ext cx="13449301" cy="18669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just"/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ro-RO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aterial și </a:t>
            </a:r>
            <a:r>
              <a:rPr lang="ro-RO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Metodă</a:t>
            </a:r>
            <a:r>
              <a:rPr lang="en-GB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S-a </a:t>
            </a:r>
            <a:r>
              <a:rPr lang="ro-RO" sz="2800" dirty="0">
                <a:latin typeface="Arial" panose="020B0604020202020204" pitchFamily="34" charset="0"/>
                <a:cs typeface="Arial" panose="020B0604020202020204" pitchFamily="34" charset="0"/>
              </a:rPr>
              <a:t>urmărit evoluția nivelului de estradiol, FSH (hormon foliculiculo-stimulant) și LH (hormon luteinizant) întrun studiu observational, retrospectiv efectuat pe un număr de 40 femei cu acromegalie tratate chirurgical, medicamentos sau prin terapie combinată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30351" y="5905501"/>
            <a:ext cx="10210800" cy="1238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Corelaţia între tipul de tratament administrat şi  remisia afecţiunii (C=tratamentul chirurgical, R=radioterapic, M=medicamentos)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2870" cy="141111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53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Diagramă 3"/>
          <p:cNvGraphicFramePr/>
          <p:nvPr>
            <p:extLst>
              <p:ext uri="{D42A27DB-BD31-4B8C-83A1-F6EECF244321}">
                <p14:modId xmlns="" xmlns:p14="http://schemas.microsoft.com/office/powerpoint/2010/main" val="800061588"/>
              </p:ext>
            </p:extLst>
          </p:nvPr>
        </p:nvGraphicFramePr>
        <p:xfrm>
          <a:off x="14268450" y="7069666"/>
          <a:ext cx="10420350" cy="474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Diagramă 12"/>
          <p:cNvGraphicFramePr/>
          <p:nvPr>
            <p:extLst>
              <p:ext uri="{D42A27DB-BD31-4B8C-83A1-F6EECF244321}">
                <p14:modId xmlns="" xmlns:p14="http://schemas.microsoft.com/office/powerpoint/2010/main" val="674162671"/>
              </p:ext>
            </p:extLst>
          </p:nvPr>
        </p:nvGraphicFramePr>
        <p:xfrm>
          <a:off x="0" y="15527502"/>
          <a:ext cx="13525500" cy="2760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Diagramă 14"/>
          <p:cNvGraphicFramePr/>
          <p:nvPr>
            <p:extLst>
              <p:ext uri="{D42A27DB-BD31-4B8C-83A1-F6EECF244321}">
                <p14:modId xmlns="" xmlns:p14="http://schemas.microsoft.com/office/powerpoint/2010/main" val="2294418593"/>
              </p:ext>
            </p:extLst>
          </p:nvPr>
        </p:nvGraphicFramePr>
        <p:xfrm>
          <a:off x="13906500" y="12725400"/>
          <a:ext cx="10782300" cy="376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15661922"/>
            <a:ext cx="3352800" cy="1559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Evoluţia simptomelor după 2 ani de tratament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192250" y="11639550"/>
            <a:ext cx="9700117" cy="11373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Remisia bolii după doi ani în funcţie de metoda terapeutică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801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</TotalTime>
  <Words>417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Andreea Geleriu</dc:creator>
  <cp:lastModifiedBy>carsote_m</cp:lastModifiedBy>
  <cp:revision>114</cp:revision>
  <dcterms:created xsi:type="dcterms:W3CDTF">2015-08-10T09:17:56Z</dcterms:created>
  <dcterms:modified xsi:type="dcterms:W3CDTF">2016-10-11T15:50:20Z</dcterms:modified>
</cp:coreProperties>
</file>