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4688800" cy="18288000"/>
  <p:notesSz cx="6858000" cy="9144000"/>
  <p:defaultTextStyle>
    <a:defPPr>
      <a:defRPr lang="ro-RO"/>
    </a:defPPr>
    <a:lvl1pPr marL="0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1pPr>
    <a:lvl2pPr marL="1020366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2pPr>
    <a:lvl3pPr marL="2040732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3pPr>
    <a:lvl4pPr marL="3061099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4pPr>
    <a:lvl5pPr marL="4081467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5pPr>
    <a:lvl6pPr marL="5101831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6pPr>
    <a:lvl7pPr marL="6122199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7pPr>
    <a:lvl8pPr marL="7142566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8pPr>
    <a:lvl9pPr marL="8162932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776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CC"/>
    <a:srgbClr val="C5C90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9877" autoAdjust="0"/>
  </p:normalViewPr>
  <p:slideViewPr>
    <p:cSldViewPr snapToGrid="0">
      <p:cViewPr>
        <p:scale>
          <a:sx n="40" d="100"/>
          <a:sy n="40" d="100"/>
        </p:scale>
        <p:origin x="-734" y="715"/>
      </p:cViewPr>
      <p:guideLst>
        <p:guide orient="horz" pos="5760"/>
        <p:guide pos="77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1665" y="2992970"/>
            <a:ext cx="20985481" cy="6366933"/>
          </a:xfrm>
        </p:spPr>
        <p:txBody>
          <a:bodyPr anchor="b"/>
          <a:lstStyle>
            <a:lvl1pPr algn="ctr">
              <a:defRPr sz="11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86101" y="9605436"/>
            <a:ext cx="18516600" cy="4415367"/>
          </a:xfrm>
        </p:spPr>
        <p:txBody>
          <a:bodyPr/>
          <a:lstStyle>
            <a:lvl1pPr marL="0" indent="0" algn="ctr">
              <a:buNone/>
              <a:defRPr sz="4700"/>
            </a:lvl1pPr>
            <a:lvl2pPr marL="885784" indent="0" algn="ctr">
              <a:buNone/>
              <a:defRPr sz="3900"/>
            </a:lvl2pPr>
            <a:lvl3pPr marL="1771570" indent="0" algn="ctr">
              <a:buNone/>
              <a:defRPr sz="3500"/>
            </a:lvl3pPr>
            <a:lvl4pPr marL="2657354" indent="0" algn="ctr">
              <a:buNone/>
              <a:defRPr sz="3200"/>
            </a:lvl4pPr>
            <a:lvl5pPr marL="3543138" indent="0" algn="ctr">
              <a:buNone/>
              <a:defRPr sz="3200"/>
            </a:lvl5pPr>
            <a:lvl6pPr marL="4428922" indent="0" algn="ctr">
              <a:buNone/>
              <a:defRPr sz="3200"/>
            </a:lvl6pPr>
            <a:lvl7pPr marL="5314706" indent="0" algn="ctr">
              <a:buNone/>
              <a:defRPr sz="3200"/>
            </a:lvl7pPr>
            <a:lvl8pPr marL="6200490" indent="0" algn="ctr">
              <a:buNone/>
              <a:defRPr sz="3200"/>
            </a:lvl8pPr>
            <a:lvl9pPr marL="7086275" indent="0" algn="ctr">
              <a:buNone/>
              <a:defRPr sz="3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145703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125519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67926" y="973669"/>
            <a:ext cx="5323524" cy="154982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97357" y="973669"/>
            <a:ext cx="15661959" cy="154982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746662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3982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4501" y="4559309"/>
            <a:ext cx="21294091" cy="7607300"/>
          </a:xfrm>
        </p:spPr>
        <p:txBody>
          <a:bodyPr anchor="b"/>
          <a:lstStyle>
            <a:lvl1pPr>
              <a:defRPr sz="11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4501" y="12238577"/>
            <a:ext cx="21294091" cy="4000500"/>
          </a:xfrm>
        </p:spPr>
        <p:txBody>
          <a:bodyPr/>
          <a:lstStyle>
            <a:lvl1pPr marL="0" indent="0">
              <a:buNone/>
              <a:defRPr sz="4700">
                <a:solidFill>
                  <a:schemeClr val="tx1"/>
                </a:solidFill>
              </a:defRPr>
            </a:lvl1pPr>
            <a:lvl2pPr marL="885784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2pPr>
            <a:lvl3pPr marL="177157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3pPr>
            <a:lvl4pPr marL="265735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54313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42892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31470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20049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08627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606525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97355" y="4868335"/>
            <a:ext cx="10492740" cy="11603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98705" y="4868335"/>
            <a:ext cx="10492740" cy="11603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807034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574" y="973672"/>
            <a:ext cx="21294091" cy="35348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575" y="4483104"/>
            <a:ext cx="10444518" cy="2197098"/>
          </a:xfrm>
        </p:spPr>
        <p:txBody>
          <a:bodyPr anchor="b"/>
          <a:lstStyle>
            <a:lvl1pPr marL="0" indent="0">
              <a:buNone/>
              <a:defRPr sz="4700" b="1"/>
            </a:lvl1pPr>
            <a:lvl2pPr marL="885784" indent="0">
              <a:buNone/>
              <a:defRPr sz="3900" b="1"/>
            </a:lvl2pPr>
            <a:lvl3pPr marL="1771570" indent="0">
              <a:buNone/>
              <a:defRPr sz="3500" b="1"/>
            </a:lvl3pPr>
            <a:lvl4pPr marL="2657354" indent="0">
              <a:buNone/>
              <a:defRPr sz="3200" b="1"/>
            </a:lvl4pPr>
            <a:lvl5pPr marL="3543138" indent="0">
              <a:buNone/>
              <a:defRPr sz="3200" b="1"/>
            </a:lvl5pPr>
            <a:lvl6pPr marL="4428922" indent="0">
              <a:buNone/>
              <a:defRPr sz="3200" b="1"/>
            </a:lvl6pPr>
            <a:lvl7pPr marL="5314706" indent="0">
              <a:buNone/>
              <a:defRPr sz="3200" b="1"/>
            </a:lvl7pPr>
            <a:lvl8pPr marL="6200490" indent="0">
              <a:buNone/>
              <a:defRPr sz="3200" b="1"/>
            </a:lvl8pPr>
            <a:lvl9pPr marL="7086275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575" y="6680204"/>
            <a:ext cx="10444518" cy="9825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498710" y="4483104"/>
            <a:ext cx="10495954" cy="2197098"/>
          </a:xfrm>
        </p:spPr>
        <p:txBody>
          <a:bodyPr anchor="b"/>
          <a:lstStyle>
            <a:lvl1pPr marL="0" indent="0">
              <a:buNone/>
              <a:defRPr sz="4700" b="1"/>
            </a:lvl1pPr>
            <a:lvl2pPr marL="885784" indent="0">
              <a:buNone/>
              <a:defRPr sz="3900" b="1"/>
            </a:lvl2pPr>
            <a:lvl3pPr marL="1771570" indent="0">
              <a:buNone/>
              <a:defRPr sz="3500" b="1"/>
            </a:lvl3pPr>
            <a:lvl4pPr marL="2657354" indent="0">
              <a:buNone/>
              <a:defRPr sz="3200" b="1"/>
            </a:lvl4pPr>
            <a:lvl5pPr marL="3543138" indent="0">
              <a:buNone/>
              <a:defRPr sz="3200" b="1"/>
            </a:lvl5pPr>
            <a:lvl6pPr marL="4428922" indent="0">
              <a:buNone/>
              <a:defRPr sz="3200" b="1"/>
            </a:lvl6pPr>
            <a:lvl7pPr marL="5314706" indent="0">
              <a:buNone/>
              <a:defRPr sz="3200" b="1"/>
            </a:lvl7pPr>
            <a:lvl8pPr marL="6200490" indent="0">
              <a:buNone/>
              <a:defRPr sz="3200" b="1"/>
            </a:lvl8pPr>
            <a:lvl9pPr marL="7086275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498710" y="6680204"/>
            <a:ext cx="10495954" cy="9825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092884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38718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80005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576" y="1219200"/>
            <a:ext cx="7962779" cy="4267200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95957" y="2633139"/>
            <a:ext cx="12498705" cy="12996333"/>
          </a:xfrm>
        </p:spPr>
        <p:txBody>
          <a:bodyPr/>
          <a:lstStyle>
            <a:lvl1pPr>
              <a:defRPr sz="6300"/>
            </a:lvl1pPr>
            <a:lvl2pPr>
              <a:defRPr sz="5400"/>
            </a:lvl2pPr>
            <a:lvl3pPr>
              <a:defRPr sz="4700"/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0576" y="5486402"/>
            <a:ext cx="7962779" cy="10164236"/>
          </a:xfrm>
        </p:spPr>
        <p:txBody>
          <a:bodyPr/>
          <a:lstStyle>
            <a:lvl1pPr marL="0" indent="0">
              <a:buNone/>
              <a:defRPr sz="3200"/>
            </a:lvl1pPr>
            <a:lvl2pPr marL="885784" indent="0">
              <a:buNone/>
              <a:defRPr sz="2800"/>
            </a:lvl2pPr>
            <a:lvl3pPr marL="1771570" indent="0">
              <a:buNone/>
              <a:defRPr sz="2400"/>
            </a:lvl3pPr>
            <a:lvl4pPr marL="2657354" indent="0">
              <a:buNone/>
              <a:defRPr sz="2000"/>
            </a:lvl4pPr>
            <a:lvl5pPr marL="3543138" indent="0">
              <a:buNone/>
              <a:defRPr sz="2000"/>
            </a:lvl5pPr>
            <a:lvl6pPr marL="4428922" indent="0">
              <a:buNone/>
              <a:defRPr sz="2000"/>
            </a:lvl6pPr>
            <a:lvl7pPr marL="5314706" indent="0">
              <a:buNone/>
              <a:defRPr sz="2000"/>
            </a:lvl7pPr>
            <a:lvl8pPr marL="6200490" indent="0">
              <a:buNone/>
              <a:defRPr sz="2000"/>
            </a:lvl8pPr>
            <a:lvl9pPr marL="7086275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355031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576" y="1219200"/>
            <a:ext cx="7962779" cy="4267200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95957" y="2633139"/>
            <a:ext cx="12498705" cy="12996333"/>
          </a:xfrm>
        </p:spPr>
        <p:txBody>
          <a:bodyPr anchor="t"/>
          <a:lstStyle>
            <a:lvl1pPr marL="0" indent="0">
              <a:buNone/>
              <a:defRPr sz="6300"/>
            </a:lvl1pPr>
            <a:lvl2pPr marL="885784" indent="0">
              <a:buNone/>
              <a:defRPr sz="5400"/>
            </a:lvl2pPr>
            <a:lvl3pPr marL="1771570" indent="0">
              <a:buNone/>
              <a:defRPr sz="4700"/>
            </a:lvl3pPr>
            <a:lvl4pPr marL="2657354" indent="0">
              <a:buNone/>
              <a:defRPr sz="3900"/>
            </a:lvl4pPr>
            <a:lvl5pPr marL="3543138" indent="0">
              <a:buNone/>
              <a:defRPr sz="3900"/>
            </a:lvl5pPr>
            <a:lvl6pPr marL="4428922" indent="0">
              <a:buNone/>
              <a:defRPr sz="3900"/>
            </a:lvl6pPr>
            <a:lvl7pPr marL="5314706" indent="0">
              <a:buNone/>
              <a:defRPr sz="3900"/>
            </a:lvl7pPr>
            <a:lvl8pPr marL="6200490" indent="0">
              <a:buNone/>
              <a:defRPr sz="3900"/>
            </a:lvl8pPr>
            <a:lvl9pPr marL="7086275" indent="0">
              <a:buNone/>
              <a:defRPr sz="39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0576" y="5486402"/>
            <a:ext cx="7962779" cy="10164236"/>
          </a:xfrm>
        </p:spPr>
        <p:txBody>
          <a:bodyPr/>
          <a:lstStyle>
            <a:lvl1pPr marL="0" indent="0">
              <a:buNone/>
              <a:defRPr sz="3200"/>
            </a:lvl1pPr>
            <a:lvl2pPr marL="885784" indent="0">
              <a:buNone/>
              <a:defRPr sz="2800"/>
            </a:lvl2pPr>
            <a:lvl3pPr marL="1771570" indent="0">
              <a:buNone/>
              <a:defRPr sz="2400"/>
            </a:lvl3pPr>
            <a:lvl4pPr marL="2657354" indent="0">
              <a:buNone/>
              <a:defRPr sz="2000"/>
            </a:lvl4pPr>
            <a:lvl5pPr marL="3543138" indent="0">
              <a:buNone/>
              <a:defRPr sz="2000"/>
            </a:lvl5pPr>
            <a:lvl6pPr marL="4428922" indent="0">
              <a:buNone/>
              <a:defRPr sz="2000"/>
            </a:lvl6pPr>
            <a:lvl7pPr marL="5314706" indent="0">
              <a:buNone/>
              <a:defRPr sz="2000"/>
            </a:lvl7pPr>
            <a:lvl8pPr marL="6200490" indent="0">
              <a:buNone/>
              <a:defRPr sz="2000"/>
            </a:lvl8pPr>
            <a:lvl9pPr marL="7086275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672985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C9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7360" y="973672"/>
            <a:ext cx="21294091" cy="3534836"/>
          </a:xfrm>
          <a:prstGeom prst="rect">
            <a:avLst/>
          </a:prstGeom>
        </p:spPr>
        <p:txBody>
          <a:bodyPr vert="horz" lIns="89992" tIns="44995" rIns="89992" bIns="4499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7360" y="4868335"/>
            <a:ext cx="21294091" cy="11603568"/>
          </a:xfrm>
          <a:prstGeom prst="rect">
            <a:avLst/>
          </a:prstGeom>
        </p:spPr>
        <p:txBody>
          <a:bodyPr vert="horz" lIns="89992" tIns="44995" rIns="89992" bIns="4499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97358" y="16950272"/>
            <a:ext cx="5554980" cy="973667"/>
          </a:xfrm>
          <a:prstGeom prst="rect">
            <a:avLst/>
          </a:prstGeom>
        </p:spPr>
        <p:txBody>
          <a:bodyPr vert="horz" lIns="89992" tIns="44995" rIns="89992" bIns="44995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78171" y="16950272"/>
            <a:ext cx="8332471" cy="973667"/>
          </a:xfrm>
          <a:prstGeom prst="rect">
            <a:avLst/>
          </a:prstGeom>
        </p:spPr>
        <p:txBody>
          <a:bodyPr vert="horz" lIns="89992" tIns="44995" rIns="89992" bIns="44995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36466" y="16950272"/>
            <a:ext cx="5554980" cy="973667"/>
          </a:xfrm>
          <a:prstGeom prst="rect">
            <a:avLst/>
          </a:prstGeom>
        </p:spPr>
        <p:txBody>
          <a:bodyPr vert="horz" lIns="89992" tIns="44995" rIns="89992" bIns="44995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12603811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71570" rtl="0" eaLnBrk="1" latinLnBrk="0" hangingPunct="1">
        <a:lnSpc>
          <a:spcPct val="90000"/>
        </a:lnSpc>
        <a:spcBef>
          <a:spcPct val="0"/>
        </a:spcBef>
        <a:buNone/>
        <a:defRPr sz="8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2892" indent="-442892" algn="l" defTabSz="1771570" rtl="0" eaLnBrk="1" latinLnBrk="0" hangingPunct="1">
        <a:lnSpc>
          <a:spcPct val="90000"/>
        </a:lnSpc>
        <a:spcBef>
          <a:spcPts val="1938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28676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2pPr>
      <a:lvl3pPr marL="2214462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3100246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986030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871814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757598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643382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7529167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85784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771570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3pPr>
      <a:lvl4pPr marL="2657354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43138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428922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314706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200490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7086275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554" y="140144"/>
            <a:ext cx="23974850" cy="343024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lIns="89992" tIns="44995" rIns="89992" bIns="44995" rtlCol="0">
            <a:spAutoFit/>
          </a:bodyPr>
          <a:lstStyle/>
          <a:p>
            <a:r>
              <a:rPr lang="en-GB" dirty="0" smtClean="0"/>
              <a:t> </a:t>
            </a:r>
            <a:endParaRPr lang="en-GB" dirty="0" smtClean="0">
              <a:solidFill>
                <a:srgbClr val="FF99CC"/>
              </a:solidFill>
            </a:endParaRPr>
          </a:p>
          <a:p>
            <a:pPr algn="ctr"/>
            <a:r>
              <a:rPr lang="fr-FR" sz="3600" b="1" dirty="0" smtClean="0"/>
              <a:t> </a:t>
            </a:r>
            <a:r>
              <a:rPr lang="ro-RO" sz="4000" b="1" dirty="0">
                <a:latin typeface="Arial" pitchFamily="34" charset="0"/>
                <a:cs typeface="Arial" pitchFamily="34" charset="0"/>
              </a:rPr>
              <a:t>CORELAȚII INTRE ASPECTELE CLINICE SI PROFILUL HORMONAL LA PACIENTELE DIAGNOSTICATE CU SINDROM DE OVAR MICROPOLICHISTIC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Simona </a:t>
            </a:r>
            <a:r>
              <a:rPr lang="ro-RO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Elena Albu</a:t>
            </a:r>
            <a:r>
              <a:rPr lang="ro-RO" sz="2400" b="1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o-RO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Cristina Vasiliu</a:t>
            </a:r>
            <a:r>
              <a:rPr lang="ro-RO" sz="2400" b="1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o-RO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Mara Carsote</a:t>
            </a:r>
            <a:r>
              <a:rPr lang="ro-RO" sz="2400" b="1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o-RO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Adina Ghemigian</a:t>
            </a:r>
            <a:r>
              <a:rPr lang="ro-RO" sz="2400" b="1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o-RO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Ana </a:t>
            </a:r>
            <a:r>
              <a:rPr lang="ro-RO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Valea</a:t>
            </a:r>
            <a:r>
              <a:rPr lang="ro-RO" sz="2400" b="1" baseline="30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  <a:p>
            <a:pPr lvl="0" algn="ctr"/>
            <a:r>
              <a:rPr lang="ro-RO" sz="24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. Universitatea </a:t>
            </a:r>
            <a:r>
              <a:rPr lang="ro-RO" sz="2400" dirty="0">
                <a:latin typeface="Arial" pitchFamily="34" charset="0"/>
                <a:cs typeface="Arial" pitchFamily="34" charset="0"/>
              </a:rPr>
              <a:t>de Medicină și Farmacie “Carol Davila” &amp; Spitalul Universitar de Urgenta, București, Romania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o-RO" sz="2400" dirty="0" smtClean="0">
                <a:latin typeface="Arial" pitchFamily="34" charset="0"/>
                <a:cs typeface="Arial" pitchFamily="34" charset="0"/>
              </a:rPr>
              <a:t>2. Universitatea </a:t>
            </a:r>
            <a:r>
              <a:rPr lang="ro-RO" sz="2400" dirty="0">
                <a:latin typeface="Arial" pitchFamily="34" charset="0"/>
                <a:cs typeface="Arial" pitchFamily="34" charset="0"/>
              </a:rPr>
              <a:t>de Medicină și Farmacie “Carol Davila” &amp; Insitutul Național de Endocrinologie CI Parhon, București, Romania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o-RO" sz="2400" dirty="0" smtClean="0">
                <a:latin typeface="Arial" pitchFamily="34" charset="0"/>
                <a:cs typeface="Arial" pitchFamily="34" charset="0"/>
              </a:rPr>
              <a:t>3. Universitatea </a:t>
            </a:r>
            <a:r>
              <a:rPr lang="ro-RO" sz="2400" dirty="0">
                <a:latin typeface="Arial" pitchFamily="34" charset="0"/>
                <a:cs typeface="Arial" pitchFamily="34" charset="0"/>
              </a:rPr>
              <a:t>de Medicină și Farmacie “Iuliu Hațieganu” &amp; Spitalul Clinic de Urgență Cluj-Napoca, 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Romania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7200" y="3886200"/>
            <a:ext cx="23612130" cy="12954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r>
              <a:rPr lang="ro-RO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Introducere</a:t>
            </a:r>
            <a:r>
              <a:rPr lang="en-GB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o-RO" sz="3200" dirty="0" smtClean="0">
                <a:latin typeface="Arial" pitchFamily="34" charset="0"/>
                <a:cs typeface="Arial" pitchFamily="34" charset="0"/>
              </a:rPr>
              <a:t>Sindromul </a:t>
            </a:r>
            <a:r>
              <a:rPr lang="ro-RO" sz="3200" dirty="0">
                <a:latin typeface="Arial" pitchFamily="34" charset="0"/>
                <a:cs typeface="Arial" pitchFamily="34" charset="0"/>
              </a:rPr>
              <a:t>ovarelor micropolichistice (SOP) este o afecțiune frecventă în rândul femeilor aflate la vârsta reproductiva și constituie cea mai comună cauză de infertilitate ca rezultat al anovulației cronice</a:t>
            </a:r>
            <a:r>
              <a:rPr lang="ro-RO" sz="32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3200" b="1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247650" y="7334250"/>
            <a:ext cx="14268451" cy="61722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r>
              <a:rPr lang="ro-RO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Rezultate</a:t>
            </a:r>
            <a:r>
              <a:rPr lang="en-GB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o-RO" sz="2800" dirty="0" smtClean="0">
                <a:latin typeface="Arial" pitchFamily="34" charset="0"/>
                <a:cs typeface="Arial" pitchFamily="34" charset="0"/>
              </a:rPr>
              <a:t>SOP </a:t>
            </a:r>
            <a:r>
              <a:rPr lang="ro-RO" sz="2800" dirty="0">
                <a:latin typeface="Arial" pitchFamily="34" charset="0"/>
                <a:cs typeface="Arial" pitchFamily="34" charset="0"/>
              </a:rPr>
              <a:t>este mai frecvent în categoria de vârstă 20-30 ani (52%) urmată de decada 30-40 ani (31%). Dereglările de ciclu menstrual au fost prezente la 82% din paciente, majoritatea (75.6%) prezentând oligomenoree, urmată de amenoree secundară (37.8%) și spaniomenoree (7.3%). Valoarea crescută a testosteronului s-a observat la 65.85% din femeile cu SOP și la 77.5% din cele cu dereglări ale ciclului menstrual. 84% din paciente au prezentat cel puțin un element clinic specific hiperandogenismului, 62% încadrându-se în forma ușoară de hirsutism conform scorului Ferriman-Gallwey, 35% în forma moderată și numai 3% în forma severă. Prezența hirsutismului s-a corelat statistic cu valoarea serică a testosteronului (p=0.0056). Alopecia a fost prezentă la 10 paciente (12%) iar acneea la 26 (31.7%) pentru care s-a obținut o corelație statistică cu nivelul de testosteron (p=0.002). De asemenea s-a obținut o corelație semnificativă statistic între prezența modificărilor chistice ovariene și apariția dereglărilor de ciclu menstrual (p=0.01).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endParaRPr lang="en-US" sz="2800" dirty="0"/>
          </a:p>
        </p:txBody>
      </p:sp>
      <p:sp>
        <p:nvSpPr>
          <p:cNvPr id="17" name="Rectangle 16"/>
          <p:cNvSpPr/>
          <p:nvPr/>
        </p:nvSpPr>
        <p:spPr>
          <a:xfrm>
            <a:off x="423194" y="17125950"/>
            <a:ext cx="23662951" cy="8572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pPr algn="ctr"/>
            <a:endParaRPr lang="en-US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Conclu</a:t>
            </a:r>
            <a:r>
              <a:rPr lang="ro-RO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zii</a:t>
            </a:r>
            <a:r>
              <a:rPr lang="en-GB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o-RO" sz="2800" dirty="0" smtClean="0">
                <a:latin typeface="Arial" pitchFamily="34" charset="0"/>
                <a:cs typeface="Arial" pitchFamily="34" charset="0"/>
              </a:rPr>
              <a:t>Există </a:t>
            </a:r>
            <a:r>
              <a:rPr lang="ro-RO" sz="2800" dirty="0">
                <a:latin typeface="Arial" pitchFamily="34" charset="0"/>
                <a:cs typeface="Arial" pitchFamily="34" charset="0"/>
              </a:rPr>
              <a:t>o relație directă între valoarea testosteronului seric și prezența acneei, respectiv a hirsutismului. Aspectul ecografic al ovarelor se corelează cu prezența dereglărilor de ciclu menstrual.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3401" y="5314951"/>
            <a:ext cx="13677899" cy="18669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pPr algn="just"/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ro-RO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aterial și </a:t>
            </a:r>
            <a:r>
              <a:rPr lang="ro-RO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Metodă</a:t>
            </a:r>
            <a:r>
              <a:rPr lang="en-GB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o-RO" sz="2800" dirty="0" smtClean="0">
                <a:latin typeface="Arial" pitchFamily="34" charset="0"/>
                <a:cs typeface="Arial" pitchFamily="34" charset="0"/>
              </a:rPr>
              <a:t>S-a </a:t>
            </a:r>
            <a:r>
              <a:rPr lang="ro-RO" sz="2800" dirty="0">
                <a:latin typeface="Arial" pitchFamily="34" charset="0"/>
                <a:cs typeface="Arial" pitchFamily="34" charset="0"/>
              </a:rPr>
              <a:t>urmărit prevalența elementelor clinice specifice SOP în raport cu profilul hormonal  într-un studiu retrospectiv efectuat pe un lot de 82 paciente diagnosticate cu SOP.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710247" y="6030437"/>
            <a:ext cx="9337799" cy="7607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Reprezentarea </a:t>
            </a:r>
            <a:r>
              <a:rPr lang="ro-RO" sz="2800" b="1" dirty="0">
                <a:latin typeface="Arial" panose="020B0604020202020204" pitchFamily="34" charset="0"/>
                <a:cs typeface="Arial" panose="020B0604020202020204" pitchFamily="34" charset="0"/>
              </a:rPr>
              <a:t>grafică a scorului Ferriman- Gallwey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800" b="1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02870" cy="141111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533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60" t="6779" r="1833" b="4489"/>
          <a:stretch>
            <a:fillRect/>
          </a:stretch>
        </p:blipFill>
        <p:spPr bwMode="auto">
          <a:xfrm>
            <a:off x="14729297" y="6832654"/>
            <a:ext cx="9337799" cy="4825946"/>
          </a:xfrm>
          <a:prstGeom prst="rect">
            <a:avLst/>
          </a:prstGeom>
          <a:noFill/>
          <a:ln w="6350">
            <a:solidFill>
              <a:srgbClr val="BFBFBF"/>
            </a:solidFill>
            <a:miter lim="800000"/>
            <a:headEnd/>
            <a:tailEnd/>
          </a:ln>
          <a:effectLst/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76572197"/>
              </p:ext>
            </p:extLst>
          </p:nvPr>
        </p:nvGraphicFramePr>
        <p:xfrm>
          <a:off x="571500" y="14439900"/>
          <a:ext cx="12477750" cy="2533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94314"/>
                <a:gridCol w="5083436"/>
              </a:tblGrid>
              <a:tr h="633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b="1" dirty="0">
                          <a:effectLst/>
                        </a:rPr>
                        <a:t>Hiperandrogenemie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b="1" dirty="0">
                          <a:effectLst/>
                        </a:rPr>
                        <a:t>Valoare p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</a:tr>
              <a:tr h="633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b="1" dirty="0">
                          <a:effectLst/>
                        </a:rPr>
                        <a:t>Hirsutism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b="1" dirty="0">
                          <a:effectLst/>
                        </a:rPr>
                        <a:t>p=0,0056 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</a:tr>
              <a:tr h="633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b="1">
                          <a:effectLst/>
                        </a:rPr>
                        <a:t>Acnee</a:t>
                      </a:r>
                      <a:endParaRPr lang="en-US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b="1" dirty="0">
                          <a:effectLst/>
                        </a:rPr>
                        <a:t>P=0,002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</a:tr>
              <a:tr h="6334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b="1" dirty="0">
                          <a:effectLst/>
                        </a:rPr>
                        <a:t>Infertilitate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b="1" dirty="0">
                          <a:effectLst/>
                        </a:rPr>
                        <a:t>P=0,042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8837729"/>
              </p:ext>
            </p:extLst>
          </p:nvPr>
        </p:nvGraphicFramePr>
        <p:xfrm>
          <a:off x="13601699" y="12839700"/>
          <a:ext cx="10588791" cy="3937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23126"/>
                <a:gridCol w="2447551"/>
                <a:gridCol w="2447551"/>
                <a:gridCol w="2070563"/>
              </a:tblGrid>
              <a:tr h="7347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Chiste prezente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Chiste absente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TOTAL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</a:tr>
              <a:tr h="7347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Ciclu menstrual normal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62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5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67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</a:tr>
              <a:tr h="151518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Tulburări de ciclu menstrual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10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5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15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</a:tr>
              <a:tr h="7347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TOTAL 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72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10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82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906806" y="13712144"/>
            <a:ext cx="9615638" cy="6773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Corelații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între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elementele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SOP</a:t>
            </a:r>
          </a:p>
        </p:txBody>
      </p:sp>
      <p:sp>
        <p:nvSpPr>
          <p:cNvPr id="6" name="Rectangle 5"/>
          <p:cNvSpPr/>
          <p:nvPr/>
        </p:nvSpPr>
        <p:spPr>
          <a:xfrm>
            <a:off x="14687549" y="12108660"/>
            <a:ext cx="9518237" cy="6773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>
                <a:latin typeface="Arial" panose="020B0604020202020204" pitchFamily="34" charset="0"/>
                <a:cs typeface="Arial" panose="020B0604020202020204" pitchFamily="34" charset="0"/>
              </a:rPr>
              <a:t>Relația dintre ciclu menstrual și chistele ovariene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801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</TotalTime>
  <Words>329</Words>
  <Application>Microsoft Office PowerPoint</Application>
  <PresentationFormat>Custom</PresentationFormat>
  <Paragraphs>39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Andreea Geleriu</dc:creator>
  <cp:lastModifiedBy>carsote_m</cp:lastModifiedBy>
  <cp:revision>114</cp:revision>
  <dcterms:created xsi:type="dcterms:W3CDTF">2015-08-10T09:17:56Z</dcterms:created>
  <dcterms:modified xsi:type="dcterms:W3CDTF">2016-10-11T15:42:55Z</dcterms:modified>
</cp:coreProperties>
</file>