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4688800" cy="18288000"/>
  <p:notesSz cx="6858000" cy="9144000"/>
  <p:defaultTextStyle>
    <a:defPPr>
      <a:defRPr lang="ro-RO"/>
    </a:defPPr>
    <a:lvl1pPr marL="0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1pPr>
    <a:lvl2pPr marL="1020366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2pPr>
    <a:lvl3pPr marL="2040732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3pPr>
    <a:lvl4pPr marL="3061099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4pPr>
    <a:lvl5pPr marL="4081467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5pPr>
    <a:lvl6pPr marL="5101831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6pPr>
    <a:lvl7pPr marL="6122199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7pPr>
    <a:lvl8pPr marL="7142566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8pPr>
    <a:lvl9pPr marL="8162932" algn="l" defTabSz="2040732" rtl="0" eaLnBrk="1" latinLnBrk="0" hangingPunct="1">
      <a:defRPr sz="4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776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CC"/>
    <a:srgbClr val="C5C90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00" autoAdjust="0"/>
    <p:restoredTop sz="99877" autoAdjust="0"/>
  </p:normalViewPr>
  <p:slideViewPr>
    <p:cSldViewPr snapToGrid="0">
      <p:cViewPr>
        <p:scale>
          <a:sx n="40" d="100"/>
          <a:sy n="40" d="100"/>
        </p:scale>
        <p:origin x="-734" y="715"/>
      </p:cViewPr>
      <p:guideLst>
        <p:guide orient="horz" pos="5760"/>
        <p:guide pos="77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1665" y="2992970"/>
            <a:ext cx="20985481" cy="6366933"/>
          </a:xfrm>
        </p:spPr>
        <p:txBody>
          <a:bodyPr anchor="b"/>
          <a:lstStyle>
            <a:lvl1pPr algn="ctr">
              <a:defRPr sz="11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86101" y="9605436"/>
            <a:ext cx="18516600" cy="4415367"/>
          </a:xfrm>
        </p:spPr>
        <p:txBody>
          <a:bodyPr/>
          <a:lstStyle>
            <a:lvl1pPr marL="0" indent="0" algn="ctr">
              <a:buNone/>
              <a:defRPr sz="4700"/>
            </a:lvl1pPr>
            <a:lvl2pPr marL="885784" indent="0" algn="ctr">
              <a:buNone/>
              <a:defRPr sz="3900"/>
            </a:lvl2pPr>
            <a:lvl3pPr marL="1771570" indent="0" algn="ctr">
              <a:buNone/>
              <a:defRPr sz="3500"/>
            </a:lvl3pPr>
            <a:lvl4pPr marL="2657354" indent="0" algn="ctr">
              <a:buNone/>
              <a:defRPr sz="3200"/>
            </a:lvl4pPr>
            <a:lvl5pPr marL="3543138" indent="0" algn="ctr">
              <a:buNone/>
              <a:defRPr sz="3200"/>
            </a:lvl5pPr>
            <a:lvl6pPr marL="4428922" indent="0" algn="ctr">
              <a:buNone/>
              <a:defRPr sz="3200"/>
            </a:lvl6pPr>
            <a:lvl7pPr marL="5314706" indent="0" algn="ctr">
              <a:buNone/>
              <a:defRPr sz="3200"/>
            </a:lvl7pPr>
            <a:lvl8pPr marL="6200490" indent="0" algn="ctr">
              <a:buNone/>
              <a:defRPr sz="3200"/>
            </a:lvl8pPr>
            <a:lvl9pPr marL="7086275" indent="0" algn="ctr">
              <a:buNone/>
              <a:defRPr sz="3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145703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125519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67926" y="973669"/>
            <a:ext cx="5323524" cy="154982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97357" y="973669"/>
            <a:ext cx="15661959" cy="154982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746662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39824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4501" y="4559309"/>
            <a:ext cx="21294091" cy="7607300"/>
          </a:xfrm>
        </p:spPr>
        <p:txBody>
          <a:bodyPr anchor="b"/>
          <a:lstStyle>
            <a:lvl1pPr>
              <a:defRPr sz="11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4501" y="12238577"/>
            <a:ext cx="21294091" cy="4000500"/>
          </a:xfrm>
        </p:spPr>
        <p:txBody>
          <a:bodyPr/>
          <a:lstStyle>
            <a:lvl1pPr marL="0" indent="0">
              <a:buNone/>
              <a:defRPr sz="4700">
                <a:solidFill>
                  <a:schemeClr val="tx1"/>
                </a:solidFill>
              </a:defRPr>
            </a:lvl1pPr>
            <a:lvl2pPr marL="885784" indent="0">
              <a:buNone/>
              <a:defRPr sz="3900">
                <a:solidFill>
                  <a:schemeClr val="tx1">
                    <a:tint val="75000"/>
                  </a:schemeClr>
                </a:solidFill>
              </a:defRPr>
            </a:lvl2pPr>
            <a:lvl3pPr marL="177157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3pPr>
            <a:lvl4pPr marL="265735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543138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428922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31470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20049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086275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606525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97355" y="4868335"/>
            <a:ext cx="10492740" cy="116035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98705" y="4868335"/>
            <a:ext cx="10492740" cy="116035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807034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574" y="973672"/>
            <a:ext cx="21294091" cy="35348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575" y="4483104"/>
            <a:ext cx="10444518" cy="2197098"/>
          </a:xfrm>
        </p:spPr>
        <p:txBody>
          <a:bodyPr anchor="b"/>
          <a:lstStyle>
            <a:lvl1pPr marL="0" indent="0">
              <a:buNone/>
              <a:defRPr sz="4700" b="1"/>
            </a:lvl1pPr>
            <a:lvl2pPr marL="885784" indent="0">
              <a:buNone/>
              <a:defRPr sz="3900" b="1"/>
            </a:lvl2pPr>
            <a:lvl3pPr marL="1771570" indent="0">
              <a:buNone/>
              <a:defRPr sz="3500" b="1"/>
            </a:lvl3pPr>
            <a:lvl4pPr marL="2657354" indent="0">
              <a:buNone/>
              <a:defRPr sz="3200" b="1"/>
            </a:lvl4pPr>
            <a:lvl5pPr marL="3543138" indent="0">
              <a:buNone/>
              <a:defRPr sz="3200" b="1"/>
            </a:lvl5pPr>
            <a:lvl6pPr marL="4428922" indent="0">
              <a:buNone/>
              <a:defRPr sz="3200" b="1"/>
            </a:lvl6pPr>
            <a:lvl7pPr marL="5314706" indent="0">
              <a:buNone/>
              <a:defRPr sz="3200" b="1"/>
            </a:lvl7pPr>
            <a:lvl8pPr marL="6200490" indent="0">
              <a:buNone/>
              <a:defRPr sz="3200" b="1"/>
            </a:lvl8pPr>
            <a:lvl9pPr marL="7086275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575" y="6680204"/>
            <a:ext cx="10444518" cy="98255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498710" y="4483104"/>
            <a:ext cx="10495954" cy="2197098"/>
          </a:xfrm>
        </p:spPr>
        <p:txBody>
          <a:bodyPr anchor="b"/>
          <a:lstStyle>
            <a:lvl1pPr marL="0" indent="0">
              <a:buNone/>
              <a:defRPr sz="4700" b="1"/>
            </a:lvl1pPr>
            <a:lvl2pPr marL="885784" indent="0">
              <a:buNone/>
              <a:defRPr sz="3900" b="1"/>
            </a:lvl2pPr>
            <a:lvl3pPr marL="1771570" indent="0">
              <a:buNone/>
              <a:defRPr sz="3500" b="1"/>
            </a:lvl3pPr>
            <a:lvl4pPr marL="2657354" indent="0">
              <a:buNone/>
              <a:defRPr sz="3200" b="1"/>
            </a:lvl4pPr>
            <a:lvl5pPr marL="3543138" indent="0">
              <a:buNone/>
              <a:defRPr sz="3200" b="1"/>
            </a:lvl5pPr>
            <a:lvl6pPr marL="4428922" indent="0">
              <a:buNone/>
              <a:defRPr sz="3200" b="1"/>
            </a:lvl6pPr>
            <a:lvl7pPr marL="5314706" indent="0">
              <a:buNone/>
              <a:defRPr sz="3200" b="1"/>
            </a:lvl7pPr>
            <a:lvl8pPr marL="6200490" indent="0">
              <a:buNone/>
              <a:defRPr sz="3200" b="1"/>
            </a:lvl8pPr>
            <a:lvl9pPr marL="7086275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498710" y="6680204"/>
            <a:ext cx="10495954" cy="98255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092884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387187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800056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576" y="1219200"/>
            <a:ext cx="7962779" cy="4267200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95957" y="2633139"/>
            <a:ext cx="12498705" cy="12996333"/>
          </a:xfrm>
        </p:spPr>
        <p:txBody>
          <a:bodyPr/>
          <a:lstStyle>
            <a:lvl1pPr>
              <a:defRPr sz="6300"/>
            </a:lvl1pPr>
            <a:lvl2pPr>
              <a:defRPr sz="5400"/>
            </a:lvl2pPr>
            <a:lvl3pPr>
              <a:defRPr sz="4700"/>
            </a:lvl3pPr>
            <a:lvl4pPr>
              <a:defRPr sz="3900"/>
            </a:lvl4pPr>
            <a:lvl5pPr>
              <a:defRPr sz="3900"/>
            </a:lvl5pPr>
            <a:lvl6pPr>
              <a:defRPr sz="3900"/>
            </a:lvl6pPr>
            <a:lvl7pPr>
              <a:defRPr sz="3900"/>
            </a:lvl7pPr>
            <a:lvl8pPr>
              <a:defRPr sz="3900"/>
            </a:lvl8pPr>
            <a:lvl9pPr>
              <a:defRPr sz="3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00576" y="5486402"/>
            <a:ext cx="7962779" cy="10164236"/>
          </a:xfrm>
        </p:spPr>
        <p:txBody>
          <a:bodyPr/>
          <a:lstStyle>
            <a:lvl1pPr marL="0" indent="0">
              <a:buNone/>
              <a:defRPr sz="3200"/>
            </a:lvl1pPr>
            <a:lvl2pPr marL="885784" indent="0">
              <a:buNone/>
              <a:defRPr sz="2800"/>
            </a:lvl2pPr>
            <a:lvl3pPr marL="1771570" indent="0">
              <a:buNone/>
              <a:defRPr sz="2400"/>
            </a:lvl3pPr>
            <a:lvl4pPr marL="2657354" indent="0">
              <a:buNone/>
              <a:defRPr sz="2000"/>
            </a:lvl4pPr>
            <a:lvl5pPr marL="3543138" indent="0">
              <a:buNone/>
              <a:defRPr sz="2000"/>
            </a:lvl5pPr>
            <a:lvl6pPr marL="4428922" indent="0">
              <a:buNone/>
              <a:defRPr sz="2000"/>
            </a:lvl6pPr>
            <a:lvl7pPr marL="5314706" indent="0">
              <a:buNone/>
              <a:defRPr sz="2000"/>
            </a:lvl7pPr>
            <a:lvl8pPr marL="6200490" indent="0">
              <a:buNone/>
              <a:defRPr sz="2000"/>
            </a:lvl8pPr>
            <a:lvl9pPr marL="7086275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2355031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576" y="1219200"/>
            <a:ext cx="7962779" cy="4267200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95957" y="2633139"/>
            <a:ext cx="12498705" cy="12996333"/>
          </a:xfrm>
        </p:spPr>
        <p:txBody>
          <a:bodyPr anchor="t"/>
          <a:lstStyle>
            <a:lvl1pPr marL="0" indent="0">
              <a:buNone/>
              <a:defRPr sz="6300"/>
            </a:lvl1pPr>
            <a:lvl2pPr marL="885784" indent="0">
              <a:buNone/>
              <a:defRPr sz="5400"/>
            </a:lvl2pPr>
            <a:lvl3pPr marL="1771570" indent="0">
              <a:buNone/>
              <a:defRPr sz="4700"/>
            </a:lvl3pPr>
            <a:lvl4pPr marL="2657354" indent="0">
              <a:buNone/>
              <a:defRPr sz="3900"/>
            </a:lvl4pPr>
            <a:lvl5pPr marL="3543138" indent="0">
              <a:buNone/>
              <a:defRPr sz="3900"/>
            </a:lvl5pPr>
            <a:lvl6pPr marL="4428922" indent="0">
              <a:buNone/>
              <a:defRPr sz="3900"/>
            </a:lvl6pPr>
            <a:lvl7pPr marL="5314706" indent="0">
              <a:buNone/>
              <a:defRPr sz="3900"/>
            </a:lvl7pPr>
            <a:lvl8pPr marL="6200490" indent="0">
              <a:buNone/>
              <a:defRPr sz="3900"/>
            </a:lvl8pPr>
            <a:lvl9pPr marL="7086275" indent="0">
              <a:buNone/>
              <a:defRPr sz="39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00576" y="5486402"/>
            <a:ext cx="7962779" cy="10164236"/>
          </a:xfrm>
        </p:spPr>
        <p:txBody>
          <a:bodyPr/>
          <a:lstStyle>
            <a:lvl1pPr marL="0" indent="0">
              <a:buNone/>
              <a:defRPr sz="3200"/>
            </a:lvl1pPr>
            <a:lvl2pPr marL="885784" indent="0">
              <a:buNone/>
              <a:defRPr sz="2800"/>
            </a:lvl2pPr>
            <a:lvl3pPr marL="1771570" indent="0">
              <a:buNone/>
              <a:defRPr sz="2400"/>
            </a:lvl3pPr>
            <a:lvl4pPr marL="2657354" indent="0">
              <a:buNone/>
              <a:defRPr sz="2000"/>
            </a:lvl4pPr>
            <a:lvl5pPr marL="3543138" indent="0">
              <a:buNone/>
              <a:defRPr sz="2000"/>
            </a:lvl5pPr>
            <a:lvl6pPr marL="4428922" indent="0">
              <a:buNone/>
              <a:defRPr sz="2000"/>
            </a:lvl6pPr>
            <a:lvl7pPr marL="5314706" indent="0">
              <a:buNone/>
              <a:defRPr sz="2000"/>
            </a:lvl7pPr>
            <a:lvl8pPr marL="6200490" indent="0">
              <a:buNone/>
              <a:defRPr sz="2000"/>
            </a:lvl8pPr>
            <a:lvl9pPr marL="7086275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3672985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C9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7360" y="973672"/>
            <a:ext cx="21294091" cy="3534836"/>
          </a:xfrm>
          <a:prstGeom prst="rect">
            <a:avLst/>
          </a:prstGeom>
        </p:spPr>
        <p:txBody>
          <a:bodyPr vert="horz" lIns="89992" tIns="44995" rIns="89992" bIns="4499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7360" y="4868335"/>
            <a:ext cx="21294091" cy="11603568"/>
          </a:xfrm>
          <a:prstGeom prst="rect">
            <a:avLst/>
          </a:prstGeom>
        </p:spPr>
        <p:txBody>
          <a:bodyPr vert="horz" lIns="89992" tIns="44995" rIns="89992" bIns="4499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97358" y="16950272"/>
            <a:ext cx="5554980" cy="973667"/>
          </a:xfrm>
          <a:prstGeom prst="rect">
            <a:avLst/>
          </a:prstGeom>
        </p:spPr>
        <p:txBody>
          <a:bodyPr vert="horz" lIns="89992" tIns="44995" rIns="89992" bIns="44995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103CF-3D3D-41FA-B859-B26454FC47EE}" type="datetimeFigureOut">
              <a:rPr lang="ro-RO" smtClean="0"/>
              <a:pPr/>
              <a:t>11.10.2016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78171" y="16950272"/>
            <a:ext cx="8332471" cy="973667"/>
          </a:xfrm>
          <a:prstGeom prst="rect">
            <a:avLst/>
          </a:prstGeom>
        </p:spPr>
        <p:txBody>
          <a:bodyPr vert="horz" lIns="89992" tIns="44995" rIns="89992" bIns="44995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36466" y="16950272"/>
            <a:ext cx="5554980" cy="973667"/>
          </a:xfrm>
          <a:prstGeom prst="rect">
            <a:avLst/>
          </a:prstGeom>
        </p:spPr>
        <p:txBody>
          <a:bodyPr vert="horz" lIns="89992" tIns="44995" rIns="89992" bIns="44995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819A0-F902-457A-8EDC-E58D3BFBE2A8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="" xmlns:p14="http://schemas.microsoft.com/office/powerpoint/2010/main" val="12603811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71570" rtl="0" eaLnBrk="1" latinLnBrk="0" hangingPunct="1">
        <a:lnSpc>
          <a:spcPct val="90000"/>
        </a:lnSpc>
        <a:spcBef>
          <a:spcPct val="0"/>
        </a:spcBef>
        <a:buNone/>
        <a:defRPr sz="8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2892" indent="-442892" algn="l" defTabSz="1771570" rtl="0" eaLnBrk="1" latinLnBrk="0" hangingPunct="1">
        <a:lnSpc>
          <a:spcPct val="90000"/>
        </a:lnSpc>
        <a:spcBef>
          <a:spcPts val="1938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28676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2pPr>
      <a:lvl3pPr marL="2214462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3100246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986030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871814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757598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6643382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7529167" indent="-442892" algn="l" defTabSz="1771570" rtl="0" eaLnBrk="1" latinLnBrk="0" hangingPunct="1">
        <a:lnSpc>
          <a:spcPct val="90000"/>
        </a:lnSpc>
        <a:spcBef>
          <a:spcPts val="969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85784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771570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3pPr>
      <a:lvl4pPr marL="2657354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43138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428922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314706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6200490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7086275" algn="l" defTabSz="1771570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554" y="140144"/>
            <a:ext cx="23974850" cy="386113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lIns="89992" tIns="44995" rIns="89992" bIns="44995" rtlCol="0">
            <a:spAutoFit/>
          </a:bodyPr>
          <a:lstStyle/>
          <a:p>
            <a:r>
              <a:rPr lang="en-GB" dirty="0" smtClean="0"/>
              <a:t> </a:t>
            </a:r>
            <a:endParaRPr lang="en-GB" dirty="0" smtClean="0">
              <a:solidFill>
                <a:srgbClr val="FF99CC"/>
              </a:solidFill>
            </a:endParaRPr>
          </a:p>
          <a:p>
            <a:pPr algn="ctr"/>
            <a:r>
              <a:rPr lang="fr-FR" sz="3600" b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o-RO" sz="2000" b="1" dirty="0">
                <a:latin typeface="Arial" pitchFamily="34" charset="0"/>
                <a:cs typeface="Arial" pitchFamily="34" charset="0"/>
              </a:rPr>
              <a:t>COMPLICAȚII ENDOCRINO-METABOLICE LA FEMEILE CU SINDROME DE OVARE MICROPOLICHISTICE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2800" b="1" dirty="0">
                <a:latin typeface="Arial" pitchFamily="34" charset="0"/>
                <a:cs typeface="Arial" pitchFamily="34" charset="0"/>
              </a:rPr>
              <a:t>Cristina Vasiliu</a:t>
            </a:r>
            <a:r>
              <a:rPr lang="ro-RO" sz="2800" b="1" baseline="30000" dirty="0">
                <a:latin typeface="Arial" pitchFamily="34" charset="0"/>
                <a:cs typeface="Arial" pitchFamily="34" charset="0"/>
              </a:rPr>
              <a:t>1</a:t>
            </a:r>
            <a:r>
              <a:rPr lang="ro-RO" sz="2800" b="1" dirty="0">
                <a:latin typeface="Arial" pitchFamily="34" charset="0"/>
                <a:cs typeface="Arial" pitchFamily="34" charset="0"/>
              </a:rPr>
              <a:t>, Simona Elena Albu</a:t>
            </a:r>
            <a:r>
              <a:rPr lang="ro-RO" sz="2800" b="1" baseline="30000" dirty="0">
                <a:latin typeface="Arial" pitchFamily="34" charset="0"/>
                <a:cs typeface="Arial" pitchFamily="34" charset="0"/>
              </a:rPr>
              <a:t>1</a:t>
            </a:r>
            <a:r>
              <a:rPr lang="ro-RO" sz="2800" b="1" dirty="0">
                <a:latin typeface="Arial" pitchFamily="34" charset="0"/>
                <a:cs typeface="Arial" pitchFamily="34" charset="0"/>
              </a:rPr>
              <a:t>, Mara Carsote</a:t>
            </a:r>
            <a:r>
              <a:rPr lang="ro-RO" sz="2800" b="1" baseline="30000" dirty="0">
                <a:latin typeface="Arial" pitchFamily="34" charset="0"/>
                <a:cs typeface="Arial" pitchFamily="34" charset="0"/>
              </a:rPr>
              <a:t>2</a:t>
            </a:r>
            <a:r>
              <a:rPr lang="ro-RO" sz="2800" b="1" dirty="0">
                <a:latin typeface="Arial" pitchFamily="34" charset="0"/>
                <a:cs typeface="Arial" pitchFamily="34" charset="0"/>
              </a:rPr>
              <a:t>, Adina Ghemigian</a:t>
            </a:r>
            <a:r>
              <a:rPr lang="ro-RO" sz="2800" b="1" baseline="30000" dirty="0">
                <a:latin typeface="Arial" pitchFamily="34" charset="0"/>
                <a:cs typeface="Arial" pitchFamily="34" charset="0"/>
              </a:rPr>
              <a:t>2</a:t>
            </a:r>
            <a:r>
              <a:rPr lang="ro-RO" sz="2800" b="1" dirty="0">
                <a:latin typeface="Arial" pitchFamily="34" charset="0"/>
                <a:cs typeface="Arial" pitchFamily="34" charset="0"/>
              </a:rPr>
              <a:t>, Ana </a:t>
            </a:r>
            <a:r>
              <a:rPr lang="ro-RO" sz="2800" b="1" dirty="0" smtClean="0">
                <a:latin typeface="Arial" pitchFamily="34" charset="0"/>
                <a:cs typeface="Arial" pitchFamily="34" charset="0"/>
              </a:rPr>
              <a:t>Valea</a:t>
            </a:r>
            <a:r>
              <a:rPr lang="ro-RO" sz="2800" b="1" baseline="30000" dirty="0" smtClean="0">
                <a:latin typeface="Arial" pitchFamily="34" charset="0"/>
                <a:cs typeface="Arial" pitchFamily="34" charset="0"/>
              </a:rPr>
              <a:t>3</a:t>
            </a:r>
          </a:p>
          <a:p>
            <a:pPr algn="ctr"/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o-RO" sz="2800" dirty="0" smtClean="0">
                <a:latin typeface="Arial" pitchFamily="34" charset="0"/>
                <a:cs typeface="Arial" pitchFamily="34" charset="0"/>
              </a:rPr>
              <a:t>1. Universitatea </a:t>
            </a:r>
            <a:r>
              <a:rPr lang="ro-RO" sz="2800" dirty="0">
                <a:latin typeface="Arial" pitchFamily="34" charset="0"/>
                <a:cs typeface="Arial" pitchFamily="34" charset="0"/>
              </a:rPr>
              <a:t>de Medicină și Farmacie “Carol Davila” &amp; Spitalul Universitar de Urgenta, București, Romania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o-RO" sz="2800" dirty="0" smtClean="0">
                <a:latin typeface="Arial" pitchFamily="34" charset="0"/>
                <a:cs typeface="Arial" pitchFamily="34" charset="0"/>
              </a:rPr>
              <a:t>2. Universitatea </a:t>
            </a:r>
            <a:r>
              <a:rPr lang="ro-RO" sz="2800" dirty="0">
                <a:latin typeface="Arial" pitchFamily="34" charset="0"/>
                <a:cs typeface="Arial" pitchFamily="34" charset="0"/>
              </a:rPr>
              <a:t>de Medicină și Farmacie “Carol Davila” &amp; Insitutul Național de Endocrinologie CI Parhon, București, Romania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o-RO" sz="2800" dirty="0" smtClean="0">
                <a:latin typeface="Arial" pitchFamily="34" charset="0"/>
                <a:cs typeface="Arial" pitchFamily="34" charset="0"/>
              </a:rPr>
              <a:t>3. Universitatea </a:t>
            </a:r>
            <a:r>
              <a:rPr lang="ro-RO" sz="2800" dirty="0">
                <a:latin typeface="Arial" pitchFamily="34" charset="0"/>
                <a:cs typeface="Arial" pitchFamily="34" charset="0"/>
              </a:rPr>
              <a:t>de Medicină și Farmacie “Iuliu Hațieganu” &amp; Spitalul Clinic de Urgență Cluj-Napoca, </a:t>
            </a:r>
            <a:r>
              <a:rPr lang="ro-RO" sz="2800" dirty="0" smtClean="0">
                <a:latin typeface="Arial" pitchFamily="34" charset="0"/>
                <a:cs typeface="Arial" pitchFamily="34" charset="0"/>
              </a:rPr>
              <a:t>Romania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6615" y="4057650"/>
            <a:ext cx="23655231" cy="16962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992" tIns="44995" rIns="89992" bIns="44995" rtlCol="0" anchor="ctr"/>
          <a:lstStyle/>
          <a:p>
            <a:r>
              <a:rPr lang="ro-RO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Introducere</a:t>
            </a:r>
            <a:endParaRPr lang="en-US" sz="3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o-RO" sz="3200" dirty="0">
                <a:latin typeface="Arial" pitchFamily="34" charset="0"/>
                <a:cs typeface="Arial" pitchFamily="34" charset="0"/>
              </a:rPr>
              <a:t>Sindromul metabolic cu toate potențialele complicații cardio-vasculare și sistemice pe care le asociază constituie o parte componentă importantă a sindromului ovarelor micropolichistice (SOP).</a:t>
            </a:r>
            <a:endParaRPr lang="en-US" sz="32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3200" b="1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304800" y="8782050"/>
            <a:ext cx="23983950" cy="3162299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992" tIns="44995" rIns="89992" bIns="44995" rtlCol="0" anchor="ctr"/>
          <a:lstStyle/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</a:t>
            </a:r>
            <a:r>
              <a:rPr lang="ro-RO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zultate</a:t>
            </a:r>
            <a:r>
              <a:rPr lang="en-GB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o-RO" sz="2800" dirty="0" smtClean="0">
                <a:latin typeface="Arial" pitchFamily="34" charset="0"/>
                <a:cs typeface="Arial" pitchFamily="34" charset="0"/>
              </a:rPr>
              <a:t>Vârsta </a:t>
            </a:r>
            <a:r>
              <a:rPr lang="ro-RO" sz="2800" dirty="0">
                <a:latin typeface="Arial" pitchFamily="34" charset="0"/>
                <a:cs typeface="Arial" pitchFamily="34" charset="0"/>
              </a:rPr>
              <a:t>medie a pacientelor incluse în studiu a fost de 25.92 ani ± 5.94 DS (deviație standard). Sindromul metabolic s-a evidențiat la 57% din paciente. Doar 4% din paciente au întrunit toate cinci criteriile de diagnostic, în 24% au fost prezente 4 criterii, respectiv 3 criterii pentru 29% din cazuri. Din elementele specifice sindromului metabolic obezitatea și supraponderea sunt prezente la 70.7% din paciente, urmate de dislipidemie 61%, hipertensiune arterială 39% și insulinorezistență 30.5%. In 43% din cazuri circumferința abdominală a fost mai mare de 88 cm. S-au obținut corelații înalt semnificative între insulinorezistență și obezitate (p=0.0008), insulinorezistență și dislipidemie (p=0.003) și între dislipidemie și circumferința abdominală (p&lt;0.0001). Corelația cu profilul hormonal a indicat rezultate semnificative statistic între valoarea testosteronului și a glicemiei (p=0.008), respectiv între testosteron și trigliceride (p=0.049).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endParaRPr lang="en-US" sz="2400" dirty="0"/>
          </a:p>
        </p:txBody>
      </p:sp>
      <p:sp>
        <p:nvSpPr>
          <p:cNvPr id="17" name="Rectangle 16"/>
          <p:cNvSpPr/>
          <p:nvPr/>
        </p:nvSpPr>
        <p:spPr>
          <a:xfrm>
            <a:off x="385094" y="17011650"/>
            <a:ext cx="23662951" cy="116346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992" tIns="44995" rIns="89992" bIns="44995" rtlCol="0" anchor="ctr"/>
          <a:lstStyle/>
          <a:p>
            <a:pPr algn="ctr"/>
            <a:endParaRPr lang="en-US" sz="12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Conclu</a:t>
            </a:r>
            <a:r>
              <a:rPr lang="ro-RO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zii</a:t>
            </a:r>
            <a:r>
              <a:rPr lang="en-GB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o-RO" sz="2800" dirty="0" smtClean="0">
                <a:latin typeface="Arial" pitchFamily="34" charset="0"/>
                <a:cs typeface="Arial" pitchFamily="34" charset="0"/>
              </a:rPr>
              <a:t>Manifestările </a:t>
            </a:r>
            <a:r>
              <a:rPr lang="ro-RO" sz="2800" dirty="0">
                <a:latin typeface="Arial" pitchFamily="34" charset="0"/>
                <a:cs typeface="Arial" pitchFamily="34" charset="0"/>
              </a:rPr>
              <a:t>metabolice la pacientele cu SOP sunt reprezentate în special de obezitate, dislipidemie și hipertensiunea arterială. Insulinorezistența la pacientele cu SOP se corelează semnificativ cu obezitatea abdominală și cu dislipidemia. 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3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9101" y="5981700"/>
            <a:ext cx="13893482" cy="2705099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992" tIns="44995" rIns="89992" bIns="44995" rtlCol="0" anchor="ctr"/>
          <a:lstStyle/>
          <a:p>
            <a:pPr algn="just"/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ro-RO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aterial și </a:t>
            </a:r>
            <a:r>
              <a:rPr lang="ro-RO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Metodă</a:t>
            </a:r>
            <a:endParaRPr lang="en-GB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o-RO" sz="3600" dirty="0" smtClean="0">
                <a:latin typeface="Arial" pitchFamily="34" charset="0"/>
                <a:cs typeface="Arial" pitchFamily="34" charset="0"/>
              </a:rPr>
              <a:t>Sunt </a:t>
            </a:r>
            <a:r>
              <a:rPr lang="ro-RO" sz="3600" dirty="0">
                <a:latin typeface="Arial" pitchFamily="34" charset="0"/>
                <a:cs typeface="Arial" pitchFamily="34" charset="0"/>
              </a:rPr>
              <a:t>prezentate rezultatele unui studiu retrospectiv analitic privind prevalența tulburărilor endocrino-metabolice pe un lot de 82 femei diagnosticate cu SOP.</a:t>
            </a:r>
            <a:endParaRPr lang="en-US" sz="36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710247" y="6030436"/>
            <a:ext cx="9121303" cy="8466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o-R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Corelația </a:t>
            </a:r>
            <a:r>
              <a:rPr lang="ro-RO" sz="2800" b="1" dirty="0">
                <a:latin typeface="Arial" panose="020B0604020202020204" pitchFamily="34" charset="0"/>
                <a:cs typeface="Arial" panose="020B0604020202020204" pitchFamily="34" charset="0"/>
              </a:rPr>
              <a:t>dintre dislipidemie și circumferința abdominală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800" b="1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02870" cy="141111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1533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80" t="12901" r="1471" b="7178"/>
          <a:stretch>
            <a:fillRect/>
          </a:stretch>
        </p:blipFill>
        <p:spPr bwMode="auto">
          <a:xfrm>
            <a:off x="11315700" y="12287250"/>
            <a:ext cx="12954000" cy="4667250"/>
          </a:xfrm>
          <a:prstGeom prst="rect">
            <a:avLst/>
          </a:prstGeom>
          <a:noFill/>
          <a:ln w="9525">
            <a:solidFill>
              <a:srgbClr val="BFBFBF"/>
            </a:solidFill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13607169" y="11524778"/>
            <a:ext cx="9230173" cy="6773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b="1" dirty="0">
                <a:latin typeface="Arial" panose="020B0604020202020204" pitchFamily="34" charset="0"/>
                <a:cs typeface="Arial" panose="020B0604020202020204" pitchFamily="34" charset="0"/>
              </a:rPr>
              <a:t>Reprezentarea grafică a complicațiilor metabolice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20099044"/>
              </p:ext>
            </p:extLst>
          </p:nvPr>
        </p:nvGraphicFramePr>
        <p:xfrm>
          <a:off x="666750" y="13511541"/>
          <a:ext cx="10515599" cy="2776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5171"/>
                <a:gridCol w="2890701"/>
                <a:gridCol w="4229727"/>
              </a:tblGrid>
              <a:tr h="72921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Insulinorezistență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Valoarea p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>
                          <a:effectLst/>
                        </a:rPr>
                        <a:t>Interpretare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 anchor="b"/>
                </a:tc>
              </a:tr>
              <a:tr h="94926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Obezitate 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0,0008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Înalt semnificativ statistic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 anchor="b"/>
                </a:tc>
              </a:tr>
              <a:tr h="10977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>
                          <a:effectLst/>
                        </a:rPr>
                        <a:t>Dislipidemie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0,0033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</a:rPr>
                        <a:t>Înalt semnificativ statistic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2583" marR="92583" marT="0" marB="0" anchor="b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11267" y="12181636"/>
            <a:ext cx="10427770" cy="11162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b="1" dirty="0">
                <a:latin typeface="Arial" panose="020B0604020202020204" pitchFamily="34" charset="0"/>
                <a:cs typeface="Arial" panose="020B0604020202020204" pitchFamily="34" charset="0"/>
              </a:rPr>
              <a:t>Corelația dintre insulinorezistență și dislipidemie și obezitate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28396818"/>
              </p:ext>
            </p:extLst>
          </p:nvPr>
        </p:nvGraphicFramePr>
        <p:xfrm>
          <a:off x="14725650" y="6901044"/>
          <a:ext cx="8991600" cy="1747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97200"/>
                <a:gridCol w="2331291"/>
                <a:gridCol w="3663109"/>
              </a:tblGrid>
              <a:tr h="582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Dislipidemie </a:t>
                      </a:r>
                      <a:endParaRPr lang="en-US" sz="28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2583" marR="9258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Valoarea p</a:t>
                      </a:r>
                      <a:endParaRPr lang="en-US" sz="28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2583" marR="9258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Interpretare </a:t>
                      </a:r>
                      <a:endParaRPr lang="en-US" sz="28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2583" marR="92583" marT="0" marB="0" anchor="b"/>
                </a:tc>
              </a:tr>
              <a:tr h="11651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2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Circumferința </a:t>
                      </a:r>
                      <a:endParaRPr lang="en-US" sz="28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2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abdominală</a:t>
                      </a:r>
                      <a:endParaRPr lang="en-US" sz="28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2583" marR="9258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0,000004</a:t>
                      </a:r>
                      <a:endParaRPr lang="en-US" sz="28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2583" marR="92583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o-RO" sz="2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Înalt semnificativ statistic</a:t>
                      </a:r>
                      <a:endParaRPr lang="en-US" sz="28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92583" marR="92583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4801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766</TotalTime>
  <Words>289</Words>
  <Application>Microsoft Office PowerPoint</Application>
  <PresentationFormat>Custom</PresentationFormat>
  <Paragraphs>35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Andreea Geleriu</dc:creator>
  <cp:lastModifiedBy>carsote_m</cp:lastModifiedBy>
  <cp:revision>114</cp:revision>
  <dcterms:created xsi:type="dcterms:W3CDTF">2015-08-10T09:17:56Z</dcterms:created>
  <dcterms:modified xsi:type="dcterms:W3CDTF">2016-10-11T15:27:42Z</dcterms:modified>
</cp:coreProperties>
</file>