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784975" cy="99298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0099"/>
    <a:srgbClr val="990000"/>
    <a:srgbClr val="FFCC99"/>
    <a:srgbClr val="FFFFCC"/>
    <a:srgbClr val="FFFF99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338" y="-72"/>
      </p:cViewPr>
      <p:guideLst>
        <p:guide orient="horz" pos="3128"/>
        <p:guide pos="21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o-RO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Ovulatie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Clomifen citrat</c:v>
                </c:pt>
                <c:pt idx="1">
                  <c:v>Gonadotrofine</c:v>
                </c:pt>
                <c:pt idx="2">
                  <c:v>Clomifen + gonadotrofine</c:v>
                </c:pt>
                <c:pt idx="3">
                  <c:v>Inhibitori de aromataza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0.7300000000000002</c:v>
                </c:pt>
                <c:pt idx="1">
                  <c:v>0.61000000000000021</c:v>
                </c:pt>
                <c:pt idx="2">
                  <c:v>0.78</c:v>
                </c:pt>
                <c:pt idx="3">
                  <c:v>0.89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Sarcini</c:v>
                </c:pt>
              </c:strCache>
            </c:strRef>
          </c:tx>
          <c:dLbls>
            <c:dLbl>
              <c:idx val="1"/>
              <c:layout>
                <c:manualLayout>
                  <c:x val="8.0807515226171966E-3"/>
                  <c:y val="2.6143607867290929E-2"/>
                </c:manualLayout>
              </c:layout>
              <c:showVal val="1"/>
            </c:dLbl>
            <c:dLbl>
              <c:idx val="3"/>
              <c:layout>
                <c:manualLayout>
                  <c:x val="1.8855086886106792E-2"/>
                  <c:y val="1.5686164720374558E-2"/>
                </c:manualLayout>
              </c:layout>
              <c:showVal val="1"/>
            </c:dLbl>
            <c:showVal val="1"/>
          </c:dLbls>
          <c:cat>
            <c:strRef>
              <c:f>Sheet1!$A$2:$A$5</c:f>
              <c:strCache>
                <c:ptCount val="4"/>
                <c:pt idx="0">
                  <c:v>Clomifen citrat</c:v>
                </c:pt>
                <c:pt idx="1">
                  <c:v>Gonadotrofine</c:v>
                </c:pt>
                <c:pt idx="2">
                  <c:v>Clomifen + gonadotrofine</c:v>
                </c:pt>
                <c:pt idx="3">
                  <c:v>Inhibitori de aromataza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0.3600000000000001</c:v>
                </c:pt>
                <c:pt idx="1">
                  <c:v>0.53100000000000003</c:v>
                </c:pt>
                <c:pt idx="2">
                  <c:v>0.71000000000000019</c:v>
                </c:pt>
                <c:pt idx="3">
                  <c:v>0.25</c:v>
                </c:pt>
              </c:numCache>
            </c:numRef>
          </c:val>
        </c:ser>
        <c:overlap val="100"/>
        <c:axId val="73808512"/>
        <c:axId val="74046848"/>
      </c:barChart>
      <c:catAx>
        <c:axId val="7380851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o-RO"/>
          </a:p>
        </c:txPr>
        <c:crossAx val="74046848"/>
        <c:crosses val="autoZero"/>
        <c:auto val="1"/>
        <c:lblAlgn val="ctr"/>
        <c:lblOffset val="100"/>
      </c:catAx>
      <c:valAx>
        <c:axId val="74046848"/>
        <c:scaling>
          <c:orientation val="minMax"/>
        </c:scaling>
        <c:delete val="1"/>
        <c:axPos val="l"/>
        <c:numFmt formatCode="0%" sourceLinked="1"/>
        <c:tickLblPos val="nextTo"/>
        <c:crossAx val="7380851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/>
          </a:pPr>
          <a:endParaRPr lang="ro-RO"/>
        </a:p>
      </c:txPr>
    </c:legend>
    <c:plotVisOnly val="1"/>
  </c:chart>
  <c:txPr>
    <a:bodyPr/>
    <a:lstStyle/>
    <a:p>
      <a:pPr>
        <a:defRPr sz="1800"/>
      </a:pPr>
      <a:endParaRPr lang="ro-RO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B52DF-2421-4DCD-80F5-D9D2C2361B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o-RO"/>
        </a:p>
      </dgm:t>
    </dgm:pt>
    <dgm:pt modelId="{53B393C2-67AB-49B9-94FE-72EEBD390CF5}">
      <dgm:prSet phldrT="[Text]" custT="1"/>
      <dgm:spPr/>
      <dgm:t>
        <a:bodyPr/>
        <a:lstStyle/>
        <a:p>
          <a:r>
            <a:rPr lang="ro-RO" sz="1200" dirty="0" smtClean="0"/>
            <a:t>Oligo-anovulatie</a:t>
          </a:r>
          <a:endParaRPr lang="ro-RO" sz="1200" dirty="0"/>
        </a:p>
      </dgm:t>
    </dgm:pt>
    <dgm:pt modelId="{98E311E3-628C-4571-959F-32E96909F2F5}" type="parTrans" cxnId="{C4F564F5-E57F-4151-8208-C1AB9B099E3C}">
      <dgm:prSet/>
      <dgm:spPr/>
      <dgm:t>
        <a:bodyPr/>
        <a:lstStyle/>
        <a:p>
          <a:endParaRPr lang="ro-RO"/>
        </a:p>
      </dgm:t>
    </dgm:pt>
    <dgm:pt modelId="{809A1B0D-FD9F-4CC2-9957-2CD4D9A50FCD}" type="sibTrans" cxnId="{C4F564F5-E57F-4151-8208-C1AB9B099E3C}">
      <dgm:prSet/>
      <dgm:spPr/>
      <dgm:t>
        <a:bodyPr/>
        <a:lstStyle/>
        <a:p>
          <a:endParaRPr lang="ro-RO"/>
        </a:p>
      </dgm:t>
    </dgm:pt>
    <dgm:pt modelId="{8EFFC967-CD0D-4862-9F10-62BA5B1248B6}">
      <dgm:prSet phldrT="[Text]" custT="1"/>
      <dgm:spPr/>
      <dgm:t>
        <a:bodyPr/>
        <a:lstStyle/>
        <a:p>
          <a:r>
            <a:rPr lang="ro-RO" sz="1200" dirty="0" smtClean="0"/>
            <a:t>Hiperandogenism clinic</a:t>
          </a:r>
          <a:endParaRPr lang="ro-RO" sz="1200" dirty="0"/>
        </a:p>
      </dgm:t>
    </dgm:pt>
    <dgm:pt modelId="{7455AD07-09D7-450D-BB1D-0B5205DDDF22}" type="parTrans" cxnId="{BA985202-BE24-44C1-94BB-A2C88E835BE3}">
      <dgm:prSet/>
      <dgm:spPr/>
      <dgm:t>
        <a:bodyPr/>
        <a:lstStyle/>
        <a:p>
          <a:endParaRPr lang="ro-RO"/>
        </a:p>
      </dgm:t>
    </dgm:pt>
    <dgm:pt modelId="{82BEDEAC-048B-4053-800C-33F2EA9190E4}" type="sibTrans" cxnId="{BA985202-BE24-44C1-94BB-A2C88E835BE3}">
      <dgm:prSet/>
      <dgm:spPr/>
      <dgm:t>
        <a:bodyPr/>
        <a:lstStyle/>
        <a:p>
          <a:endParaRPr lang="ro-RO"/>
        </a:p>
      </dgm:t>
    </dgm:pt>
    <dgm:pt modelId="{202A1844-6F05-42BE-88E2-62F451538D96}">
      <dgm:prSet phldrT="[Text]" custT="1"/>
      <dgm:spPr/>
      <dgm:t>
        <a:bodyPr/>
        <a:lstStyle/>
        <a:p>
          <a:r>
            <a:rPr lang="ro-RO" sz="1200" dirty="0" smtClean="0"/>
            <a:t>Aspect micropolichistic ovarian</a:t>
          </a:r>
          <a:endParaRPr lang="ro-RO" sz="1200" dirty="0"/>
        </a:p>
      </dgm:t>
    </dgm:pt>
    <dgm:pt modelId="{94A3B255-5A26-4C56-9DEA-41562FF144B8}" type="parTrans" cxnId="{E49F253C-9B30-4966-A632-EC019B55F23B}">
      <dgm:prSet/>
      <dgm:spPr/>
      <dgm:t>
        <a:bodyPr/>
        <a:lstStyle/>
        <a:p>
          <a:endParaRPr lang="ro-RO"/>
        </a:p>
      </dgm:t>
    </dgm:pt>
    <dgm:pt modelId="{EA41A3A0-D93D-47C7-A2E7-404F5EC49AC3}" type="sibTrans" cxnId="{E49F253C-9B30-4966-A632-EC019B55F23B}">
      <dgm:prSet/>
      <dgm:spPr/>
      <dgm:t>
        <a:bodyPr/>
        <a:lstStyle/>
        <a:p>
          <a:endParaRPr lang="ro-RO"/>
        </a:p>
      </dgm:t>
    </dgm:pt>
    <dgm:pt modelId="{DA392324-918C-4541-B4EE-0692B7EBDF30}" type="pres">
      <dgm:prSet presAssocID="{7F9B52DF-2421-4DCD-80F5-D9D2C2361B36}" presName="linear" presStyleCnt="0">
        <dgm:presLayoutVars>
          <dgm:animLvl val="lvl"/>
          <dgm:resizeHandles val="exact"/>
        </dgm:presLayoutVars>
      </dgm:prSet>
      <dgm:spPr/>
    </dgm:pt>
    <dgm:pt modelId="{55476287-5232-4D12-8B6C-6CCBA3C004DF}" type="pres">
      <dgm:prSet presAssocID="{53B393C2-67AB-49B9-94FE-72EEBD390CF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56F1B83-C6E5-4208-9F7E-1B3F0B40FFA7}" type="pres">
      <dgm:prSet presAssocID="{809A1B0D-FD9F-4CC2-9957-2CD4D9A50FCD}" presName="spacer" presStyleCnt="0"/>
      <dgm:spPr/>
    </dgm:pt>
    <dgm:pt modelId="{6C701749-8D8C-40AF-9B7C-012D34569644}" type="pres">
      <dgm:prSet presAssocID="{8EFFC967-CD0D-4862-9F10-62BA5B1248B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3C8D548-FC25-4ABA-A95D-68AC55E976BB}" type="pres">
      <dgm:prSet presAssocID="{82BEDEAC-048B-4053-800C-33F2EA9190E4}" presName="spacer" presStyleCnt="0"/>
      <dgm:spPr/>
    </dgm:pt>
    <dgm:pt modelId="{62F44436-3F2F-49C7-BB8B-921AEDCCC138}" type="pres">
      <dgm:prSet presAssocID="{202A1844-6F05-42BE-88E2-62F451538D9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o-RO"/>
        </a:p>
      </dgm:t>
    </dgm:pt>
  </dgm:ptLst>
  <dgm:cxnLst>
    <dgm:cxn modelId="{D4EE040C-3DB8-41CD-A2B4-314C4F89C481}" type="presOf" srcId="{8EFFC967-CD0D-4862-9F10-62BA5B1248B6}" destId="{6C701749-8D8C-40AF-9B7C-012D34569644}" srcOrd="0" destOrd="0" presId="urn:microsoft.com/office/officeart/2005/8/layout/vList2"/>
    <dgm:cxn modelId="{E49F253C-9B30-4966-A632-EC019B55F23B}" srcId="{7F9B52DF-2421-4DCD-80F5-D9D2C2361B36}" destId="{202A1844-6F05-42BE-88E2-62F451538D96}" srcOrd="2" destOrd="0" parTransId="{94A3B255-5A26-4C56-9DEA-41562FF144B8}" sibTransId="{EA41A3A0-D93D-47C7-A2E7-404F5EC49AC3}"/>
    <dgm:cxn modelId="{BA985202-BE24-44C1-94BB-A2C88E835BE3}" srcId="{7F9B52DF-2421-4DCD-80F5-D9D2C2361B36}" destId="{8EFFC967-CD0D-4862-9F10-62BA5B1248B6}" srcOrd="1" destOrd="0" parTransId="{7455AD07-09D7-450D-BB1D-0B5205DDDF22}" sibTransId="{82BEDEAC-048B-4053-800C-33F2EA9190E4}"/>
    <dgm:cxn modelId="{C4F564F5-E57F-4151-8208-C1AB9B099E3C}" srcId="{7F9B52DF-2421-4DCD-80F5-D9D2C2361B36}" destId="{53B393C2-67AB-49B9-94FE-72EEBD390CF5}" srcOrd="0" destOrd="0" parTransId="{98E311E3-628C-4571-959F-32E96909F2F5}" sibTransId="{809A1B0D-FD9F-4CC2-9957-2CD4D9A50FCD}"/>
    <dgm:cxn modelId="{B7E2E0EB-AAA4-460E-A369-D37A481D4724}" type="presOf" srcId="{7F9B52DF-2421-4DCD-80F5-D9D2C2361B36}" destId="{DA392324-918C-4541-B4EE-0692B7EBDF30}" srcOrd="0" destOrd="0" presId="urn:microsoft.com/office/officeart/2005/8/layout/vList2"/>
    <dgm:cxn modelId="{7D811CB6-C1E6-4608-AD27-B4A2B47A6E8C}" type="presOf" srcId="{202A1844-6F05-42BE-88E2-62F451538D96}" destId="{62F44436-3F2F-49C7-BB8B-921AEDCCC138}" srcOrd="0" destOrd="0" presId="urn:microsoft.com/office/officeart/2005/8/layout/vList2"/>
    <dgm:cxn modelId="{B0A19FAF-303D-446A-8007-CEA483C82015}" type="presOf" srcId="{53B393C2-67AB-49B9-94FE-72EEBD390CF5}" destId="{55476287-5232-4D12-8B6C-6CCBA3C004DF}" srcOrd="0" destOrd="0" presId="urn:microsoft.com/office/officeart/2005/8/layout/vList2"/>
    <dgm:cxn modelId="{8F7E06C9-75D9-4C03-B66B-2EEF719771F8}" type="presParOf" srcId="{DA392324-918C-4541-B4EE-0692B7EBDF30}" destId="{55476287-5232-4D12-8B6C-6CCBA3C004DF}" srcOrd="0" destOrd="0" presId="urn:microsoft.com/office/officeart/2005/8/layout/vList2"/>
    <dgm:cxn modelId="{89908C1D-6B89-48A8-8C66-E7604DAC5F96}" type="presParOf" srcId="{DA392324-918C-4541-B4EE-0692B7EBDF30}" destId="{556F1B83-C6E5-4208-9F7E-1B3F0B40FFA7}" srcOrd="1" destOrd="0" presId="urn:microsoft.com/office/officeart/2005/8/layout/vList2"/>
    <dgm:cxn modelId="{564941FF-11E9-4B78-ACA7-B89251F77AEA}" type="presParOf" srcId="{DA392324-918C-4541-B4EE-0692B7EBDF30}" destId="{6C701749-8D8C-40AF-9B7C-012D34569644}" srcOrd="2" destOrd="0" presId="urn:microsoft.com/office/officeart/2005/8/layout/vList2"/>
    <dgm:cxn modelId="{1B752B47-6484-4D83-BD88-CFB657145C10}" type="presParOf" srcId="{DA392324-918C-4541-B4EE-0692B7EBDF30}" destId="{C3C8D548-FC25-4ABA-A95D-68AC55E976BB}" srcOrd="3" destOrd="0" presId="urn:microsoft.com/office/officeart/2005/8/layout/vList2"/>
    <dgm:cxn modelId="{E0C65704-2968-45BE-AC93-6674A9B3080C}" type="presParOf" srcId="{DA392324-918C-4541-B4EE-0692B7EBDF30}" destId="{62F44436-3F2F-49C7-BB8B-921AEDCCC138}" srcOrd="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447AF7-5613-4736-B7CA-DB9B26040E3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o-RO"/>
        </a:p>
      </dgm:t>
    </dgm:pt>
    <dgm:pt modelId="{7D5C117A-ABD2-49B8-B543-82D18A6F261D}">
      <dgm:prSet phldrT="[Text]" custT="1"/>
      <dgm:spPr/>
      <dgm:t>
        <a:bodyPr/>
        <a:lstStyle/>
        <a:p>
          <a:r>
            <a:rPr lang="ro-RO" sz="1200" dirty="0" smtClean="0"/>
            <a:t>Fenotip A 58%</a:t>
          </a:r>
          <a:endParaRPr lang="ro-RO" sz="1200" dirty="0"/>
        </a:p>
      </dgm:t>
    </dgm:pt>
    <dgm:pt modelId="{5194FCF9-7186-4DE2-9895-9D8D2E23C777}" type="parTrans" cxnId="{2163C2E6-87CC-4433-871C-36D678A8EA22}">
      <dgm:prSet/>
      <dgm:spPr/>
      <dgm:t>
        <a:bodyPr/>
        <a:lstStyle/>
        <a:p>
          <a:endParaRPr lang="ro-RO"/>
        </a:p>
      </dgm:t>
    </dgm:pt>
    <dgm:pt modelId="{62E7BB0A-30E1-4C1C-827B-74523A45FC74}" type="sibTrans" cxnId="{2163C2E6-87CC-4433-871C-36D678A8EA22}">
      <dgm:prSet/>
      <dgm:spPr/>
      <dgm:t>
        <a:bodyPr/>
        <a:lstStyle/>
        <a:p>
          <a:endParaRPr lang="ro-RO"/>
        </a:p>
      </dgm:t>
    </dgm:pt>
    <dgm:pt modelId="{66581BDC-4E9D-496B-888E-803CD8AE90CB}">
      <dgm:prSet phldrT="[Text]" custT="1"/>
      <dgm:spPr/>
      <dgm:t>
        <a:bodyPr/>
        <a:lstStyle/>
        <a:p>
          <a:r>
            <a:rPr lang="ro-RO" sz="1200" dirty="0" smtClean="0"/>
            <a:t>Fenotip B 12%</a:t>
          </a:r>
          <a:endParaRPr lang="ro-RO" sz="1200" dirty="0"/>
        </a:p>
      </dgm:t>
    </dgm:pt>
    <dgm:pt modelId="{3D741264-1968-416F-8833-2A06988BA964}" type="parTrans" cxnId="{443B07F3-13FB-4088-B8CA-90DA21CAA461}">
      <dgm:prSet/>
      <dgm:spPr/>
      <dgm:t>
        <a:bodyPr/>
        <a:lstStyle/>
        <a:p>
          <a:endParaRPr lang="ro-RO"/>
        </a:p>
      </dgm:t>
    </dgm:pt>
    <dgm:pt modelId="{12C54336-BD63-441C-9274-4AED4C1EFB11}" type="sibTrans" cxnId="{443B07F3-13FB-4088-B8CA-90DA21CAA461}">
      <dgm:prSet/>
      <dgm:spPr/>
      <dgm:t>
        <a:bodyPr/>
        <a:lstStyle/>
        <a:p>
          <a:endParaRPr lang="ro-RO"/>
        </a:p>
      </dgm:t>
    </dgm:pt>
    <dgm:pt modelId="{4E8D9345-0E7C-4574-A527-270F929F4B01}">
      <dgm:prSet phldrT="[Text]" custT="1"/>
      <dgm:spPr/>
      <dgm:t>
        <a:bodyPr/>
        <a:lstStyle/>
        <a:p>
          <a:r>
            <a:rPr lang="ro-RO" sz="1200" dirty="0" smtClean="0"/>
            <a:t>Fenotip C 10%</a:t>
          </a:r>
          <a:endParaRPr lang="ro-RO" sz="1200" dirty="0"/>
        </a:p>
      </dgm:t>
    </dgm:pt>
    <dgm:pt modelId="{36F8DC28-5F23-456D-B49D-6B09554CA5AE}" type="parTrans" cxnId="{2B510113-1F1E-41B4-8877-73149BB28CB5}">
      <dgm:prSet/>
      <dgm:spPr/>
      <dgm:t>
        <a:bodyPr/>
        <a:lstStyle/>
        <a:p>
          <a:endParaRPr lang="ro-RO"/>
        </a:p>
      </dgm:t>
    </dgm:pt>
    <dgm:pt modelId="{139881D0-26D1-44D0-AA76-F49F48F3C80B}" type="sibTrans" cxnId="{2B510113-1F1E-41B4-8877-73149BB28CB5}">
      <dgm:prSet/>
      <dgm:spPr/>
      <dgm:t>
        <a:bodyPr/>
        <a:lstStyle/>
        <a:p>
          <a:endParaRPr lang="ro-RO"/>
        </a:p>
      </dgm:t>
    </dgm:pt>
    <dgm:pt modelId="{8CE82D68-CF4D-4344-9E5B-3CC2DE16C262}">
      <dgm:prSet phldrT="[Text]" custT="1"/>
      <dgm:spPr/>
      <dgm:t>
        <a:bodyPr/>
        <a:lstStyle/>
        <a:p>
          <a:r>
            <a:rPr lang="ro-RO" sz="1200" dirty="0" smtClean="0"/>
            <a:t>Fenotip D 20%</a:t>
          </a:r>
          <a:endParaRPr lang="ro-RO" sz="1200" dirty="0"/>
        </a:p>
      </dgm:t>
    </dgm:pt>
    <dgm:pt modelId="{B5E42EAB-3E86-4614-98B4-17442DD81CC8}" type="parTrans" cxnId="{AB45F120-F33C-4C18-817B-BAE2CF05C572}">
      <dgm:prSet/>
      <dgm:spPr/>
      <dgm:t>
        <a:bodyPr/>
        <a:lstStyle/>
        <a:p>
          <a:endParaRPr lang="ro-RO"/>
        </a:p>
      </dgm:t>
    </dgm:pt>
    <dgm:pt modelId="{F6DD40DA-EA45-40DC-869B-0A798881B718}" type="sibTrans" cxnId="{AB45F120-F33C-4C18-817B-BAE2CF05C572}">
      <dgm:prSet/>
      <dgm:spPr/>
      <dgm:t>
        <a:bodyPr/>
        <a:lstStyle/>
        <a:p>
          <a:endParaRPr lang="ro-RO"/>
        </a:p>
      </dgm:t>
    </dgm:pt>
    <dgm:pt modelId="{DD3F1F5A-9B07-4EB0-A276-EA6923DE6128}">
      <dgm:prSet custT="1"/>
      <dgm:spPr/>
      <dgm:t>
        <a:bodyPr/>
        <a:lstStyle/>
        <a:p>
          <a:pPr rtl="0"/>
          <a:r>
            <a:rPr lang="ro-RO" sz="1200" b="0" i="0" u="none" dirty="0" smtClean="0"/>
            <a:t>Hiperandrogenism</a:t>
          </a:r>
          <a:endParaRPr lang="ro-RO" sz="1200" b="0" dirty="0"/>
        </a:p>
      </dgm:t>
    </dgm:pt>
    <dgm:pt modelId="{244D031E-2FD1-45ED-B607-76FDDE915504}" type="parTrans" cxnId="{8B294A15-A34A-47C3-9AFC-EBC28EA296AD}">
      <dgm:prSet/>
      <dgm:spPr/>
      <dgm:t>
        <a:bodyPr/>
        <a:lstStyle/>
        <a:p>
          <a:endParaRPr lang="ro-RO"/>
        </a:p>
      </dgm:t>
    </dgm:pt>
    <dgm:pt modelId="{07123715-E3A0-4BE8-87F7-CCA6EF65033C}" type="sibTrans" cxnId="{8B294A15-A34A-47C3-9AFC-EBC28EA296AD}">
      <dgm:prSet/>
      <dgm:spPr/>
      <dgm:t>
        <a:bodyPr/>
        <a:lstStyle/>
        <a:p>
          <a:endParaRPr lang="ro-RO"/>
        </a:p>
      </dgm:t>
    </dgm:pt>
    <dgm:pt modelId="{4F82F265-305F-4B58-99BC-61CB188A2C67}">
      <dgm:prSet custT="1"/>
      <dgm:spPr/>
      <dgm:t>
        <a:bodyPr/>
        <a:lstStyle/>
        <a:p>
          <a:r>
            <a:rPr lang="ro-RO" sz="1200" b="0" i="0" u="none" dirty="0" smtClean="0"/>
            <a:t>Oligo-anovulatie</a:t>
          </a:r>
          <a:endParaRPr lang="ro-RO" sz="1200" dirty="0"/>
        </a:p>
      </dgm:t>
    </dgm:pt>
    <dgm:pt modelId="{A0A0A679-295C-471E-BF59-511F0A359376}" type="parTrans" cxnId="{9132FB32-174F-4026-B5BB-2B372628D983}">
      <dgm:prSet/>
      <dgm:spPr/>
      <dgm:t>
        <a:bodyPr/>
        <a:lstStyle/>
        <a:p>
          <a:endParaRPr lang="ro-RO"/>
        </a:p>
      </dgm:t>
    </dgm:pt>
    <dgm:pt modelId="{0A6C3623-352F-495D-BC72-C7ACE1EFE013}" type="sibTrans" cxnId="{9132FB32-174F-4026-B5BB-2B372628D983}">
      <dgm:prSet/>
      <dgm:spPr/>
      <dgm:t>
        <a:bodyPr/>
        <a:lstStyle/>
        <a:p>
          <a:endParaRPr lang="ro-RO"/>
        </a:p>
      </dgm:t>
    </dgm:pt>
    <dgm:pt modelId="{BA8049BB-F5A7-4062-8D8B-BAB1C0D742AE}">
      <dgm:prSet custT="1"/>
      <dgm:spPr/>
      <dgm:t>
        <a:bodyPr/>
        <a:lstStyle/>
        <a:p>
          <a:r>
            <a:rPr lang="ro-RO" sz="1200" b="0" i="0" u="none" dirty="0" smtClean="0"/>
            <a:t>Caracteristici ecografice</a:t>
          </a:r>
          <a:endParaRPr lang="ro-RO" sz="1200" dirty="0"/>
        </a:p>
      </dgm:t>
    </dgm:pt>
    <dgm:pt modelId="{BEDA0BF2-97AF-44A7-9D5A-87368E9D83BD}" type="parTrans" cxnId="{C86E7601-5ABE-423C-9427-0F797C26D7BA}">
      <dgm:prSet/>
      <dgm:spPr/>
      <dgm:t>
        <a:bodyPr/>
        <a:lstStyle/>
        <a:p>
          <a:endParaRPr lang="ro-RO"/>
        </a:p>
      </dgm:t>
    </dgm:pt>
    <dgm:pt modelId="{0257D07A-D737-46AE-9F8E-830E86B81D3E}" type="sibTrans" cxnId="{C86E7601-5ABE-423C-9427-0F797C26D7BA}">
      <dgm:prSet/>
      <dgm:spPr/>
      <dgm:t>
        <a:bodyPr/>
        <a:lstStyle/>
        <a:p>
          <a:endParaRPr lang="ro-RO"/>
        </a:p>
      </dgm:t>
    </dgm:pt>
    <dgm:pt modelId="{9DBD439A-573D-4A2A-8192-C6BC2F5266FC}">
      <dgm:prSet custT="1"/>
      <dgm:spPr/>
      <dgm:t>
        <a:bodyPr/>
        <a:lstStyle/>
        <a:p>
          <a:pPr rtl="0"/>
          <a:r>
            <a:rPr lang="ro-RO" sz="1200" b="0" i="0" u="none" dirty="0" smtClean="0"/>
            <a:t>Hiperandrogenism</a:t>
          </a:r>
          <a:endParaRPr lang="ro-RO" sz="1200" b="0" dirty="0"/>
        </a:p>
      </dgm:t>
    </dgm:pt>
    <dgm:pt modelId="{EFFA6ED0-5AAC-4137-8ACF-90742D1DCA31}" type="parTrans" cxnId="{6F8BB5EA-7079-48FA-A3A3-A45ED32064F6}">
      <dgm:prSet/>
      <dgm:spPr/>
      <dgm:t>
        <a:bodyPr/>
        <a:lstStyle/>
        <a:p>
          <a:endParaRPr lang="ro-RO"/>
        </a:p>
      </dgm:t>
    </dgm:pt>
    <dgm:pt modelId="{D36A9AD5-53B3-4661-B5A2-DB719E56765C}" type="sibTrans" cxnId="{6F8BB5EA-7079-48FA-A3A3-A45ED32064F6}">
      <dgm:prSet/>
      <dgm:spPr/>
      <dgm:t>
        <a:bodyPr/>
        <a:lstStyle/>
        <a:p>
          <a:endParaRPr lang="ro-RO"/>
        </a:p>
      </dgm:t>
    </dgm:pt>
    <dgm:pt modelId="{D9262DF5-0438-431E-AFDD-0BDB9DB43689}">
      <dgm:prSet custT="1"/>
      <dgm:spPr/>
      <dgm:t>
        <a:bodyPr/>
        <a:lstStyle/>
        <a:p>
          <a:r>
            <a:rPr lang="ro-RO" sz="1200" b="0" i="0" u="none" dirty="0" smtClean="0"/>
            <a:t>Caracteristici ecografice</a:t>
          </a:r>
          <a:endParaRPr lang="ro-RO" sz="1200" b="0" dirty="0"/>
        </a:p>
      </dgm:t>
    </dgm:pt>
    <dgm:pt modelId="{3C5B3F71-2FC8-4AA8-A779-EF1FD0EFB86F}" type="parTrans" cxnId="{F2BA8D06-EAB9-4D8C-8D59-F45AA129C9FA}">
      <dgm:prSet/>
      <dgm:spPr/>
      <dgm:t>
        <a:bodyPr/>
        <a:lstStyle/>
        <a:p>
          <a:endParaRPr lang="ro-RO"/>
        </a:p>
      </dgm:t>
    </dgm:pt>
    <dgm:pt modelId="{4C47F9CE-89FB-46A4-9165-C505A48DE3DD}" type="sibTrans" cxnId="{F2BA8D06-EAB9-4D8C-8D59-F45AA129C9FA}">
      <dgm:prSet/>
      <dgm:spPr/>
      <dgm:t>
        <a:bodyPr/>
        <a:lstStyle/>
        <a:p>
          <a:endParaRPr lang="ro-RO"/>
        </a:p>
      </dgm:t>
    </dgm:pt>
    <dgm:pt modelId="{7FCDEAC9-853E-4B9F-BAAC-87D0252CB281}">
      <dgm:prSet custT="1"/>
      <dgm:spPr/>
      <dgm:t>
        <a:bodyPr/>
        <a:lstStyle/>
        <a:p>
          <a:pPr rtl="0"/>
          <a:r>
            <a:rPr lang="ro-RO" sz="1200" b="0" i="0" u="none" dirty="0" smtClean="0"/>
            <a:t>Oligo-anovulatie</a:t>
          </a:r>
          <a:endParaRPr lang="ro-RO" sz="1200" b="0" dirty="0"/>
        </a:p>
      </dgm:t>
    </dgm:pt>
    <dgm:pt modelId="{4BE485E6-2308-46F1-8610-2EF7EF2CD03D}" type="parTrans" cxnId="{A97D4C97-92B6-42DA-9589-EE1F22DDBE21}">
      <dgm:prSet/>
      <dgm:spPr/>
      <dgm:t>
        <a:bodyPr/>
        <a:lstStyle/>
        <a:p>
          <a:endParaRPr lang="ro-RO"/>
        </a:p>
      </dgm:t>
    </dgm:pt>
    <dgm:pt modelId="{A933474E-A0A3-4BDF-9C51-A226F8B84B5A}" type="sibTrans" cxnId="{A97D4C97-92B6-42DA-9589-EE1F22DDBE21}">
      <dgm:prSet/>
      <dgm:spPr/>
      <dgm:t>
        <a:bodyPr/>
        <a:lstStyle/>
        <a:p>
          <a:endParaRPr lang="ro-RO"/>
        </a:p>
      </dgm:t>
    </dgm:pt>
    <dgm:pt modelId="{4EA8EBAE-4DB5-4BD7-B643-10534F5DA397}">
      <dgm:prSet custT="1"/>
      <dgm:spPr/>
      <dgm:t>
        <a:bodyPr/>
        <a:lstStyle/>
        <a:p>
          <a:r>
            <a:rPr lang="ro-RO" sz="1200" b="0" i="0" u="none" dirty="0" smtClean="0"/>
            <a:t>Caracteristici ecografice</a:t>
          </a:r>
          <a:endParaRPr lang="ro-RO" sz="1200" dirty="0"/>
        </a:p>
      </dgm:t>
    </dgm:pt>
    <dgm:pt modelId="{96AD9BD1-1BFF-452E-A710-C08980465054}" type="parTrans" cxnId="{05642402-9854-4C6A-B7F2-DB35110E7E3E}">
      <dgm:prSet/>
      <dgm:spPr/>
      <dgm:t>
        <a:bodyPr/>
        <a:lstStyle/>
        <a:p>
          <a:endParaRPr lang="ro-RO"/>
        </a:p>
      </dgm:t>
    </dgm:pt>
    <dgm:pt modelId="{53CE18F9-5C4E-4487-AE3C-0342945B319A}" type="sibTrans" cxnId="{05642402-9854-4C6A-B7F2-DB35110E7E3E}">
      <dgm:prSet/>
      <dgm:spPr/>
      <dgm:t>
        <a:bodyPr/>
        <a:lstStyle/>
        <a:p>
          <a:endParaRPr lang="ro-RO"/>
        </a:p>
      </dgm:t>
    </dgm:pt>
    <dgm:pt modelId="{7F80DC9C-6D4E-420F-84A5-F15B5A8F653F}">
      <dgm:prSet custT="1"/>
      <dgm:spPr/>
      <dgm:t>
        <a:bodyPr/>
        <a:lstStyle/>
        <a:p>
          <a:pPr rtl="0"/>
          <a:r>
            <a:rPr lang="ro-RO" sz="1200" b="0" i="0" u="none" dirty="0" smtClean="0"/>
            <a:t>Hiperandrogenism</a:t>
          </a:r>
          <a:endParaRPr lang="ro-RO" sz="1200" b="0" dirty="0"/>
        </a:p>
      </dgm:t>
    </dgm:pt>
    <dgm:pt modelId="{2246191F-2A45-439F-BF50-63460B6E981C}" type="parTrans" cxnId="{80D6BD94-7A41-4DD7-A270-CFC548817070}">
      <dgm:prSet/>
      <dgm:spPr/>
      <dgm:t>
        <a:bodyPr/>
        <a:lstStyle/>
        <a:p>
          <a:endParaRPr lang="ro-RO"/>
        </a:p>
      </dgm:t>
    </dgm:pt>
    <dgm:pt modelId="{6F79CAB8-EE41-4946-B1AD-F0754CE7D7BA}" type="sibTrans" cxnId="{80D6BD94-7A41-4DD7-A270-CFC548817070}">
      <dgm:prSet/>
      <dgm:spPr/>
      <dgm:t>
        <a:bodyPr/>
        <a:lstStyle/>
        <a:p>
          <a:endParaRPr lang="ro-RO"/>
        </a:p>
      </dgm:t>
    </dgm:pt>
    <dgm:pt modelId="{B0E3C405-8B77-42D0-AF25-4036EB913B73}">
      <dgm:prSet custT="1"/>
      <dgm:spPr/>
      <dgm:t>
        <a:bodyPr/>
        <a:lstStyle/>
        <a:p>
          <a:r>
            <a:rPr lang="ro-RO" sz="1200" b="0" i="0" u="none" dirty="0" smtClean="0"/>
            <a:t>Caracteristici ecografice</a:t>
          </a:r>
          <a:endParaRPr lang="ro-RO" sz="1200" dirty="0"/>
        </a:p>
      </dgm:t>
    </dgm:pt>
    <dgm:pt modelId="{15B93B53-0753-4062-94EB-F2D8F76DAC2B}" type="parTrans" cxnId="{DF944A10-8324-47BA-8F5E-D3EC3132F4EE}">
      <dgm:prSet/>
      <dgm:spPr/>
      <dgm:t>
        <a:bodyPr/>
        <a:lstStyle/>
        <a:p>
          <a:endParaRPr lang="ro-RO"/>
        </a:p>
      </dgm:t>
    </dgm:pt>
    <dgm:pt modelId="{2FDF736E-C2A9-4925-A4C0-2C2E975EE915}" type="sibTrans" cxnId="{DF944A10-8324-47BA-8F5E-D3EC3132F4EE}">
      <dgm:prSet/>
      <dgm:spPr/>
      <dgm:t>
        <a:bodyPr/>
        <a:lstStyle/>
        <a:p>
          <a:endParaRPr lang="ro-RO"/>
        </a:p>
      </dgm:t>
    </dgm:pt>
    <dgm:pt modelId="{6210D054-71C3-4C6C-A041-EA2AF741AB24}" type="pres">
      <dgm:prSet presAssocID="{7F447AF7-5613-4736-B7CA-DB9B26040E33}" presName="diagram" presStyleCnt="0">
        <dgm:presLayoutVars>
          <dgm:dir/>
          <dgm:animLvl val="lvl"/>
          <dgm:resizeHandles val="exact"/>
        </dgm:presLayoutVars>
      </dgm:prSet>
      <dgm:spPr/>
    </dgm:pt>
    <dgm:pt modelId="{66092346-52D6-4A28-9CF5-149BE58C75C0}" type="pres">
      <dgm:prSet presAssocID="{7D5C117A-ABD2-49B8-B543-82D18A6F261D}" presName="compNode" presStyleCnt="0"/>
      <dgm:spPr/>
    </dgm:pt>
    <dgm:pt modelId="{360D17E9-4943-4A36-B758-06B83C5B5283}" type="pres">
      <dgm:prSet presAssocID="{7D5C117A-ABD2-49B8-B543-82D18A6F261D}" presName="childRec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B90BD208-9D49-41A3-AA7F-A744526A9D2B}" type="pres">
      <dgm:prSet presAssocID="{7D5C117A-ABD2-49B8-B543-82D18A6F261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36151562-5081-4B8C-A0E9-87A0F18B03E6}" type="pres">
      <dgm:prSet presAssocID="{7D5C117A-ABD2-49B8-B543-82D18A6F261D}" presName="parentRect" presStyleLbl="alignNode1" presStyleIdx="0" presStyleCnt="4"/>
      <dgm:spPr/>
    </dgm:pt>
    <dgm:pt modelId="{F997BB62-338C-4E5D-8AB3-3172E76FC400}" type="pres">
      <dgm:prSet presAssocID="{7D5C117A-ABD2-49B8-B543-82D18A6F261D}" presName="adorn" presStyleLbl="fgAccFollowNode1" presStyleIdx="0" presStyleCnt="4"/>
      <dgm:spPr/>
    </dgm:pt>
    <dgm:pt modelId="{F343947E-40F7-455E-AC8B-C9053265C3DB}" type="pres">
      <dgm:prSet presAssocID="{62E7BB0A-30E1-4C1C-827B-74523A45FC74}" presName="sibTrans" presStyleLbl="sibTrans2D1" presStyleIdx="0" presStyleCnt="0"/>
      <dgm:spPr/>
    </dgm:pt>
    <dgm:pt modelId="{E4ED78EE-5526-4639-9A46-026DC09A535A}" type="pres">
      <dgm:prSet presAssocID="{66581BDC-4E9D-496B-888E-803CD8AE90CB}" presName="compNode" presStyleCnt="0"/>
      <dgm:spPr/>
    </dgm:pt>
    <dgm:pt modelId="{794EE5A4-0D3B-4ED1-8B6A-FD05BF10316B}" type="pres">
      <dgm:prSet presAssocID="{66581BDC-4E9D-496B-888E-803CD8AE90CB}" presName="childRect" presStyleLbl="bgAcc1" presStyleIdx="1" presStyleCnt="4" custLinFactNeighborX="-141" custLinFactNeighborY="-1874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097772E0-2FB6-46D2-936C-B5D0327C112B}" type="pres">
      <dgm:prSet presAssocID="{66581BDC-4E9D-496B-888E-803CD8AE90C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F64E867-B262-4BD0-BACE-9F493E80FBEF}" type="pres">
      <dgm:prSet presAssocID="{66581BDC-4E9D-496B-888E-803CD8AE90CB}" presName="parentRect" presStyleLbl="alignNode1" presStyleIdx="1" presStyleCnt="4"/>
      <dgm:spPr/>
    </dgm:pt>
    <dgm:pt modelId="{609025F3-670C-4A96-B6C8-E928441FA656}" type="pres">
      <dgm:prSet presAssocID="{66581BDC-4E9D-496B-888E-803CD8AE90CB}" presName="adorn" presStyleLbl="fgAccFollowNode1" presStyleIdx="1" presStyleCnt="4"/>
      <dgm:spPr/>
    </dgm:pt>
    <dgm:pt modelId="{BE5B4347-CE9B-4292-8BB7-23BE6B95B1CF}" type="pres">
      <dgm:prSet presAssocID="{12C54336-BD63-441C-9274-4AED4C1EFB11}" presName="sibTrans" presStyleLbl="sibTrans2D1" presStyleIdx="0" presStyleCnt="0"/>
      <dgm:spPr/>
    </dgm:pt>
    <dgm:pt modelId="{41775DA5-6EA9-4B23-BB45-043086E913EB}" type="pres">
      <dgm:prSet presAssocID="{4E8D9345-0E7C-4574-A527-270F929F4B01}" presName="compNode" presStyleCnt="0"/>
      <dgm:spPr/>
    </dgm:pt>
    <dgm:pt modelId="{D3DF8E45-88BB-4513-90F9-A44E1AA9479C}" type="pres">
      <dgm:prSet presAssocID="{4E8D9345-0E7C-4574-A527-270F929F4B01}" presName="childRec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8F86568E-AC2E-4812-8976-64716253B5E0}" type="pres">
      <dgm:prSet presAssocID="{4E8D9345-0E7C-4574-A527-270F929F4B01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74BCD39-F0C9-408C-94FC-FCB3DE092DC8}" type="pres">
      <dgm:prSet presAssocID="{4E8D9345-0E7C-4574-A527-270F929F4B01}" presName="parentRect" presStyleLbl="alignNode1" presStyleIdx="2" presStyleCnt="4"/>
      <dgm:spPr/>
    </dgm:pt>
    <dgm:pt modelId="{F1D1773A-098E-46D9-8D7C-EE31B708B05A}" type="pres">
      <dgm:prSet presAssocID="{4E8D9345-0E7C-4574-A527-270F929F4B01}" presName="adorn" presStyleLbl="fgAccFollowNode1" presStyleIdx="2" presStyleCnt="4"/>
      <dgm:spPr/>
    </dgm:pt>
    <dgm:pt modelId="{D385D55A-0671-434D-8F0F-73E58D3FFC34}" type="pres">
      <dgm:prSet presAssocID="{139881D0-26D1-44D0-AA76-F49F48F3C80B}" presName="sibTrans" presStyleLbl="sibTrans2D1" presStyleIdx="0" presStyleCnt="0"/>
      <dgm:spPr/>
    </dgm:pt>
    <dgm:pt modelId="{82FC5B80-2FE0-484C-9305-580C1A0E5DB6}" type="pres">
      <dgm:prSet presAssocID="{8CE82D68-CF4D-4344-9E5B-3CC2DE16C262}" presName="compNode" presStyleCnt="0"/>
      <dgm:spPr/>
    </dgm:pt>
    <dgm:pt modelId="{BA3D84EF-716D-4E76-98A2-FB42583D2A62}" type="pres">
      <dgm:prSet presAssocID="{8CE82D68-CF4D-4344-9E5B-3CC2DE16C262}" presName="childRec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o-RO"/>
        </a:p>
      </dgm:t>
    </dgm:pt>
    <dgm:pt modelId="{27F6E49E-01CC-41E0-A65F-FE03D9BBEF99}" type="pres">
      <dgm:prSet presAssocID="{8CE82D68-CF4D-4344-9E5B-3CC2DE16C26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87727FE-65C7-47BB-A3B6-8DE7FB6B1676}" type="pres">
      <dgm:prSet presAssocID="{8CE82D68-CF4D-4344-9E5B-3CC2DE16C262}" presName="parentRect" presStyleLbl="alignNode1" presStyleIdx="3" presStyleCnt="4"/>
      <dgm:spPr/>
    </dgm:pt>
    <dgm:pt modelId="{11A18F5B-F60F-4C8A-92CD-DD66237701B4}" type="pres">
      <dgm:prSet presAssocID="{8CE82D68-CF4D-4344-9E5B-3CC2DE16C262}" presName="adorn" presStyleLbl="fgAccFollowNode1" presStyleIdx="3" presStyleCnt="4"/>
      <dgm:spPr/>
    </dgm:pt>
  </dgm:ptLst>
  <dgm:cxnLst>
    <dgm:cxn modelId="{0E092039-E69A-4FCA-A148-FF668DD96F32}" type="presOf" srcId="{4F82F265-305F-4B58-99BC-61CB188A2C67}" destId="{360D17E9-4943-4A36-B758-06B83C5B5283}" srcOrd="0" destOrd="1" presId="urn:microsoft.com/office/officeart/2005/8/layout/bList2"/>
    <dgm:cxn modelId="{AB45F120-F33C-4C18-817B-BAE2CF05C572}" srcId="{7F447AF7-5613-4736-B7CA-DB9B26040E33}" destId="{8CE82D68-CF4D-4344-9E5B-3CC2DE16C262}" srcOrd="3" destOrd="0" parTransId="{B5E42EAB-3E86-4614-98B4-17442DD81CC8}" sibTransId="{F6DD40DA-EA45-40DC-869B-0A798881B718}"/>
    <dgm:cxn modelId="{F2BA8D06-EAB9-4D8C-8D59-F45AA129C9FA}" srcId="{66581BDC-4E9D-496B-888E-803CD8AE90CB}" destId="{D9262DF5-0438-431E-AFDD-0BDB9DB43689}" srcOrd="1" destOrd="0" parTransId="{3C5B3F71-2FC8-4AA8-A779-EF1FD0EFB86F}" sibTransId="{4C47F9CE-89FB-46A4-9165-C505A48DE3DD}"/>
    <dgm:cxn modelId="{0F163537-1EFB-489F-A76E-3521A4933C6C}" type="presOf" srcId="{B0E3C405-8B77-42D0-AF25-4036EB913B73}" destId="{BA3D84EF-716D-4E76-98A2-FB42583D2A62}" srcOrd="0" destOrd="1" presId="urn:microsoft.com/office/officeart/2005/8/layout/bList2"/>
    <dgm:cxn modelId="{55511ED7-F6F7-4B74-9D5D-250523E7133D}" type="presOf" srcId="{7FCDEAC9-853E-4B9F-BAAC-87D0252CB281}" destId="{D3DF8E45-88BB-4513-90F9-A44E1AA9479C}" srcOrd="0" destOrd="0" presId="urn:microsoft.com/office/officeart/2005/8/layout/bList2"/>
    <dgm:cxn modelId="{05642402-9854-4C6A-B7F2-DB35110E7E3E}" srcId="{4E8D9345-0E7C-4574-A527-270F929F4B01}" destId="{4EA8EBAE-4DB5-4BD7-B643-10534F5DA397}" srcOrd="1" destOrd="0" parTransId="{96AD9BD1-1BFF-452E-A710-C08980465054}" sibTransId="{53CE18F9-5C4E-4487-AE3C-0342945B319A}"/>
    <dgm:cxn modelId="{80D6BD94-7A41-4DD7-A270-CFC548817070}" srcId="{8CE82D68-CF4D-4344-9E5B-3CC2DE16C262}" destId="{7F80DC9C-6D4E-420F-84A5-F15B5A8F653F}" srcOrd="0" destOrd="0" parTransId="{2246191F-2A45-439F-BF50-63460B6E981C}" sibTransId="{6F79CAB8-EE41-4946-B1AD-F0754CE7D7BA}"/>
    <dgm:cxn modelId="{D921398D-5A21-488B-B699-AAD2729F6C46}" type="presOf" srcId="{4E8D9345-0E7C-4574-A527-270F929F4B01}" destId="{8F86568E-AC2E-4812-8976-64716253B5E0}" srcOrd="0" destOrd="0" presId="urn:microsoft.com/office/officeart/2005/8/layout/bList2"/>
    <dgm:cxn modelId="{2681D389-919F-456D-8094-D3E8A1A4D4A5}" type="presOf" srcId="{66581BDC-4E9D-496B-888E-803CD8AE90CB}" destId="{097772E0-2FB6-46D2-936C-B5D0327C112B}" srcOrd="0" destOrd="0" presId="urn:microsoft.com/office/officeart/2005/8/layout/bList2"/>
    <dgm:cxn modelId="{21A12F8D-CB6B-4744-8788-54F70A78C91D}" type="presOf" srcId="{8CE82D68-CF4D-4344-9E5B-3CC2DE16C262}" destId="{087727FE-65C7-47BB-A3B6-8DE7FB6B1676}" srcOrd="1" destOrd="0" presId="urn:microsoft.com/office/officeart/2005/8/layout/bList2"/>
    <dgm:cxn modelId="{CA19FE19-2831-47CA-BE8A-45FBABDE15C8}" type="presOf" srcId="{4EA8EBAE-4DB5-4BD7-B643-10534F5DA397}" destId="{D3DF8E45-88BB-4513-90F9-A44E1AA9479C}" srcOrd="0" destOrd="1" presId="urn:microsoft.com/office/officeart/2005/8/layout/bList2"/>
    <dgm:cxn modelId="{9132FB32-174F-4026-B5BB-2B372628D983}" srcId="{7D5C117A-ABD2-49B8-B543-82D18A6F261D}" destId="{4F82F265-305F-4B58-99BC-61CB188A2C67}" srcOrd="1" destOrd="0" parTransId="{A0A0A679-295C-471E-BF59-511F0A359376}" sibTransId="{0A6C3623-352F-495D-BC72-C7ACE1EFE013}"/>
    <dgm:cxn modelId="{754528BD-7DD9-4F2A-A2C5-F63989C77F08}" type="presOf" srcId="{7D5C117A-ABD2-49B8-B543-82D18A6F261D}" destId="{B90BD208-9D49-41A3-AA7F-A744526A9D2B}" srcOrd="0" destOrd="0" presId="urn:microsoft.com/office/officeart/2005/8/layout/bList2"/>
    <dgm:cxn modelId="{58625CBC-5A46-4D59-A1C1-DFEB319F0C6A}" type="presOf" srcId="{66581BDC-4E9D-496B-888E-803CD8AE90CB}" destId="{BF64E867-B262-4BD0-BACE-9F493E80FBEF}" srcOrd="1" destOrd="0" presId="urn:microsoft.com/office/officeart/2005/8/layout/bList2"/>
    <dgm:cxn modelId="{8B294A15-A34A-47C3-9AFC-EBC28EA296AD}" srcId="{7D5C117A-ABD2-49B8-B543-82D18A6F261D}" destId="{DD3F1F5A-9B07-4EB0-A276-EA6923DE6128}" srcOrd="0" destOrd="0" parTransId="{244D031E-2FD1-45ED-B607-76FDDE915504}" sibTransId="{07123715-E3A0-4BE8-87F7-CCA6EF65033C}"/>
    <dgm:cxn modelId="{F159D0C6-A3B6-49EB-8B64-F9CF7B9D2B29}" type="presOf" srcId="{12C54336-BD63-441C-9274-4AED4C1EFB11}" destId="{BE5B4347-CE9B-4292-8BB7-23BE6B95B1CF}" srcOrd="0" destOrd="0" presId="urn:microsoft.com/office/officeart/2005/8/layout/bList2"/>
    <dgm:cxn modelId="{B89083BD-F6E1-4FBF-9956-4E168AD3DA2B}" type="presOf" srcId="{62E7BB0A-30E1-4C1C-827B-74523A45FC74}" destId="{F343947E-40F7-455E-AC8B-C9053265C3DB}" srcOrd="0" destOrd="0" presId="urn:microsoft.com/office/officeart/2005/8/layout/bList2"/>
    <dgm:cxn modelId="{8DCEE657-7DE0-4541-AFFF-7E8DA9D338FA}" type="presOf" srcId="{9DBD439A-573D-4A2A-8192-C6BC2F5266FC}" destId="{794EE5A4-0D3B-4ED1-8B6A-FD05BF10316B}" srcOrd="0" destOrd="0" presId="urn:microsoft.com/office/officeart/2005/8/layout/bList2"/>
    <dgm:cxn modelId="{9A8EE895-90EC-48C6-A969-07583713B89C}" type="presOf" srcId="{DD3F1F5A-9B07-4EB0-A276-EA6923DE6128}" destId="{360D17E9-4943-4A36-B758-06B83C5B5283}" srcOrd="0" destOrd="0" presId="urn:microsoft.com/office/officeart/2005/8/layout/bList2"/>
    <dgm:cxn modelId="{2B510113-1F1E-41B4-8877-73149BB28CB5}" srcId="{7F447AF7-5613-4736-B7CA-DB9B26040E33}" destId="{4E8D9345-0E7C-4574-A527-270F929F4B01}" srcOrd="2" destOrd="0" parTransId="{36F8DC28-5F23-456D-B49D-6B09554CA5AE}" sibTransId="{139881D0-26D1-44D0-AA76-F49F48F3C80B}"/>
    <dgm:cxn modelId="{6F8BB5EA-7079-48FA-A3A3-A45ED32064F6}" srcId="{66581BDC-4E9D-496B-888E-803CD8AE90CB}" destId="{9DBD439A-573D-4A2A-8192-C6BC2F5266FC}" srcOrd="0" destOrd="0" parTransId="{EFFA6ED0-5AAC-4137-8ACF-90742D1DCA31}" sibTransId="{D36A9AD5-53B3-4661-B5A2-DB719E56765C}"/>
    <dgm:cxn modelId="{DF944A10-8324-47BA-8F5E-D3EC3132F4EE}" srcId="{8CE82D68-CF4D-4344-9E5B-3CC2DE16C262}" destId="{B0E3C405-8B77-42D0-AF25-4036EB913B73}" srcOrd="1" destOrd="0" parTransId="{15B93B53-0753-4062-94EB-F2D8F76DAC2B}" sibTransId="{2FDF736E-C2A9-4925-A4C0-2C2E975EE915}"/>
    <dgm:cxn modelId="{A97D4C97-92B6-42DA-9589-EE1F22DDBE21}" srcId="{4E8D9345-0E7C-4574-A527-270F929F4B01}" destId="{7FCDEAC9-853E-4B9F-BAAC-87D0252CB281}" srcOrd="0" destOrd="0" parTransId="{4BE485E6-2308-46F1-8610-2EF7EF2CD03D}" sibTransId="{A933474E-A0A3-4BDF-9C51-A226F8B84B5A}"/>
    <dgm:cxn modelId="{C86E7601-5ABE-423C-9427-0F797C26D7BA}" srcId="{7D5C117A-ABD2-49B8-B543-82D18A6F261D}" destId="{BA8049BB-F5A7-4062-8D8B-BAB1C0D742AE}" srcOrd="2" destOrd="0" parTransId="{BEDA0BF2-97AF-44A7-9D5A-87368E9D83BD}" sibTransId="{0257D07A-D737-46AE-9F8E-830E86B81D3E}"/>
    <dgm:cxn modelId="{443B07F3-13FB-4088-B8CA-90DA21CAA461}" srcId="{7F447AF7-5613-4736-B7CA-DB9B26040E33}" destId="{66581BDC-4E9D-496B-888E-803CD8AE90CB}" srcOrd="1" destOrd="0" parTransId="{3D741264-1968-416F-8833-2A06988BA964}" sibTransId="{12C54336-BD63-441C-9274-4AED4C1EFB11}"/>
    <dgm:cxn modelId="{3EC5E1FB-6C03-47B2-AF85-8F8F0D22FCBF}" type="presOf" srcId="{D9262DF5-0438-431E-AFDD-0BDB9DB43689}" destId="{794EE5A4-0D3B-4ED1-8B6A-FD05BF10316B}" srcOrd="0" destOrd="1" presId="urn:microsoft.com/office/officeart/2005/8/layout/bList2"/>
    <dgm:cxn modelId="{DAC7AC9A-0689-4B17-B1C2-8F346A62F8E2}" type="presOf" srcId="{139881D0-26D1-44D0-AA76-F49F48F3C80B}" destId="{D385D55A-0671-434D-8F0F-73E58D3FFC34}" srcOrd="0" destOrd="0" presId="urn:microsoft.com/office/officeart/2005/8/layout/bList2"/>
    <dgm:cxn modelId="{43EC1755-6180-4B90-8CA9-91CB6E51E601}" type="presOf" srcId="{BA8049BB-F5A7-4062-8D8B-BAB1C0D742AE}" destId="{360D17E9-4943-4A36-B758-06B83C5B5283}" srcOrd="0" destOrd="2" presId="urn:microsoft.com/office/officeart/2005/8/layout/bList2"/>
    <dgm:cxn modelId="{E1F5CC50-7840-4097-9AB1-A3888F35CB36}" type="presOf" srcId="{7F447AF7-5613-4736-B7CA-DB9B26040E33}" destId="{6210D054-71C3-4C6C-A041-EA2AF741AB24}" srcOrd="0" destOrd="0" presId="urn:microsoft.com/office/officeart/2005/8/layout/bList2"/>
    <dgm:cxn modelId="{2163C2E6-87CC-4433-871C-36D678A8EA22}" srcId="{7F447AF7-5613-4736-B7CA-DB9B26040E33}" destId="{7D5C117A-ABD2-49B8-B543-82D18A6F261D}" srcOrd="0" destOrd="0" parTransId="{5194FCF9-7186-4DE2-9895-9D8D2E23C777}" sibTransId="{62E7BB0A-30E1-4C1C-827B-74523A45FC74}"/>
    <dgm:cxn modelId="{07D9BDB3-24E4-4E3E-BB09-3796330ED2F7}" type="presOf" srcId="{8CE82D68-CF4D-4344-9E5B-3CC2DE16C262}" destId="{27F6E49E-01CC-41E0-A65F-FE03D9BBEF99}" srcOrd="0" destOrd="0" presId="urn:microsoft.com/office/officeart/2005/8/layout/bList2"/>
    <dgm:cxn modelId="{6D5BA23F-DB2F-4D1F-96B8-25111129C2D7}" type="presOf" srcId="{4E8D9345-0E7C-4574-A527-270F929F4B01}" destId="{074BCD39-F0C9-408C-94FC-FCB3DE092DC8}" srcOrd="1" destOrd="0" presId="urn:microsoft.com/office/officeart/2005/8/layout/bList2"/>
    <dgm:cxn modelId="{F0AEEA7F-5820-426B-B691-15C6AC091488}" type="presOf" srcId="{7D5C117A-ABD2-49B8-B543-82D18A6F261D}" destId="{36151562-5081-4B8C-A0E9-87A0F18B03E6}" srcOrd="1" destOrd="0" presId="urn:microsoft.com/office/officeart/2005/8/layout/bList2"/>
    <dgm:cxn modelId="{892F22AE-A8E9-4E0C-8942-22B94798A21B}" type="presOf" srcId="{7F80DC9C-6D4E-420F-84A5-F15B5A8F653F}" destId="{BA3D84EF-716D-4E76-98A2-FB42583D2A62}" srcOrd="0" destOrd="0" presId="urn:microsoft.com/office/officeart/2005/8/layout/bList2"/>
    <dgm:cxn modelId="{0EB935B0-1E85-4E51-9F7D-03D28BF8C0ED}" type="presParOf" srcId="{6210D054-71C3-4C6C-A041-EA2AF741AB24}" destId="{66092346-52D6-4A28-9CF5-149BE58C75C0}" srcOrd="0" destOrd="0" presId="urn:microsoft.com/office/officeart/2005/8/layout/bList2"/>
    <dgm:cxn modelId="{A21B8963-38F8-4269-B302-AC8D1F870E57}" type="presParOf" srcId="{66092346-52D6-4A28-9CF5-149BE58C75C0}" destId="{360D17E9-4943-4A36-B758-06B83C5B5283}" srcOrd="0" destOrd="0" presId="urn:microsoft.com/office/officeart/2005/8/layout/bList2"/>
    <dgm:cxn modelId="{0E87C03B-8D5A-43C7-BF55-AA0F566EFBB6}" type="presParOf" srcId="{66092346-52D6-4A28-9CF5-149BE58C75C0}" destId="{B90BD208-9D49-41A3-AA7F-A744526A9D2B}" srcOrd="1" destOrd="0" presId="urn:microsoft.com/office/officeart/2005/8/layout/bList2"/>
    <dgm:cxn modelId="{0A867B45-0C1C-465E-A121-175EA026E8D1}" type="presParOf" srcId="{66092346-52D6-4A28-9CF5-149BE58C75C0}" destId="{36151562-5081-4B8C-A0E9-87A0F18B03E6}" srcOrd="2" destOrd="0" presId="urn:microsoft.com/office/officeart/2005/8/layout/bList2"/>
    <dgm:cxn modelId="{57D60D5E-7F00-4C01-9E88-5E6174E3320A}" type="presParOf" srcId="{66092346-52D6-4A28-9CF5-149BE58C75C0}" destId="{F997BB62-338C-4E5D-8AB3-3172E76FC400}" srcOrd="3" destOrd="0" presId="urn:microsoft.com/office/officeart/2005/8/layout/bList2"/>
    <dgm:cxn modelId="{625063F7-ED8E-475E-96B3-164662998D06}" type="presParOf" srcId="{6210D054-71C3-4C6C-A041-EA2AF741AB24}" destId="{F343947E-40F7-455E-AC8B-C9053265C3DB}" srcOrd="1" destOrd="0" presId="urn:microsoft.com/office/officeart/2005/8/layout/bList2"/>
    <dgm:cxn modelId="{F13130F9-D05A-4742-99AD-D6F7068456D3}" type="presParOf" srcId="{6210D054-71C3-4C6C-A041-EA2AF741AB24}" destId="{E4ED78EE-5526-4639-9A46-026DC09A535A}" srcOrd="2" destOrd="0" presId="urn:microsoft.com/office/officeart/2005/8/layout/bList2"/>
    <dgm:cxn modelId="{A9C5CB58-18C1-4AC5-AFD9-DE6F8820421A}" type="presParOf" srcId="{E4ED78EE-5526-4639-9A46-026DC09A535A}" destId="{794EE5A4-0D3B-4ED1-8B6A-FD05BF10316B}" srcOrd="0" destOrd="0" presId="urn:microsoft.com/office/officeart/2005/8/layout/bList2"/>
    <dgm:cxn modelId="{B5B8872F-F461-4D9F-98D9-2A7B0100DD83}" type="presParOf" srcId="{E4ED78EE-5526-4639-9A46-026DC09A535A}" destId="{097772E0-2FB6-46D2-936C-B5D0327C112B}" srcOrd="1" destOrd="0" presId="urn:microsoft.com/office/officeart/2005/8/layout/bList2"/>
    <dgm:cxn modelId="{8B8BED54-B8A0-4809-BED9-5E6C6FEC3878}" type="presParOf" srcId="{E4ED78EE-5526-4639-9A46-026DC09A535A}" destId="{BF64E867-B262-4BD0-BACE-9F493E80FBEF}" srcOrd="2" destOrd="0" presId="urn:microsoft.com/office/officeart/2005/8/layout/bList2"/>
    <dgm:cxn modelId="{C3257F1F-8CD7-4AD4-A757-914C18A5C99B}" type="presParOf" srcId="{E4ED78EE-5526-4639-9A46-026DC09A535A}" destId="{609025F3-670C-4A96-B6C8-E928441FA656}" srcOrd="3" destOrd="0" presId="urn:microsoft.com/office/officeart/2005/8/layout/bList2"/>
    <dgm:cxn modelId="{1F37B740-BDBE-4AAB-BB18-FAFDDDF16903}" type="presParOf" srcId="{6210D054-71C3-4C6C-A041-EA2AF741AB24}" destId="{BE5B4347-CE9B-4292-8BB7-23BE6B95B1CF}" srcOrd="3" destOrd="0" presId="urn:microsoft.com/office/officeart/2005/8/layout/bList2"/>
    <dgm:cxn modelId="{1E4F5EA8-A5FD-4AE7-A17B-A51E5E8880BE}" type="presParOf" srcId="{6210D054-71C3-4C6C-A041-EA2AF741AB24}" destId="{41775DA5-6EA9-4B23-BB45-043086E913EB}" srcOrd="4" destOrd="0" presId="urn:microsoft.com/office/officeart/2005/8/layout/bList2"/>
    <dgm:cxn modelId="{A4E4FC8F-2362-4B8E-AB10-DB8C01D7AFB4}" type="presParOf" srcId="{41775DA5-6EA9-4B23-BB45-043086E913EB}" destId="{D3DF8E45-88BB-4513-90F9-A44E1AA9479C}" srcOrd="0" destOrd="0" presId="urn:microsoft.com/office/officeart/2005/8/layout/bList2"/>
    <dgm:cxn modelId="{36559DFB-F362-463D-8E69-E94860D9F062}" type="presParOf" srcId="{41775DA5-6EA9-4B23-BB45-043086E913EB}" destId="{8F86568E-AC2E-4812-8976-64716253B5E0}" srcOrd="1" destOrd="0" presId="urn:microsoft.com/office/officeart/2005/8/layout/bList2"/>
    <dgm:cxn modelId="{420B5F55-2A33-4D49-A474-36DDF48D788A}" type="presParOf" srcId="{41775DA5-6EA9-4B23-BB45-043086E913EB}" destId="{074BCD39-F0C9-408C-94FC-FCB3DE092DC8}" srcOrd="2" destOrd="0" presId="urn:microsoft.com/office/officeart/2005/8/layout/bList2"/>
    <dgm:cxn modelId="{73A3612B-A526-452A-A926-FCAD001D01B5}" type="presParOf" srcId="{41775DA5-6EA9-4B23-BB45-043086E913EB}" destId="{F1D1773A-098E-46D9-8D7C-EE31B708B05A}" srcOrd="3" destOrd="0" presId="urn:microsoft.com/office/officeart/2005/8/layout/bList2"/>
    <dgm:cxn modelId="{2478F8DE-74B1-4ACE-8BB2-D9830BBAA5A5}" type="presParOf" srcId="{6210D054-71C3-4C6C-A041-EA2AF741AB24}" destId="{D385D55A-0671-434D-8F0F-73E58D3FFC34}" srcOrd="5" destOrd="0" presId="urn:microsoft.com/office/officeart/2005/8/layout/bList2"/>
    <dgm:cxn modelId="{47014677-509B-44E4-8C36-D2704192190C}" type="presParOf" srcId="{6210D054-71C3-4C6C-A041-EA2AF741AB24}" destId="{82FC5B80-2FE0-484C-9305-580C1A0E5DB6}" srcOrd="6" destOrd="0" presId="urn:microsoft.com/office/officeart/2005/8/layout/bList2"/>
    <dgm:cxn modelId="{D7D7C6C1-A2C3-449A-A03D-EB2398021FAC}" type="presParOf" srcId="{82FC5B80-2FE0-484C-9305-580C1A0E5DB6}" destId="{BA3D84EF-716D-4E76-98A2-FB42583D2A62}" srcOrd="0" destOrd="0" presId="urn:microsoft.com/office/officeart/2005/8/layout/bList2"/>
    <dgm:cxn modelId="{FEB5646B-62D4-4169-B652-CD85E4AB20C2}" type="presParOf" srcId="{82FC5B80-2FE0-484C-9305-580C1A0E5DB6}" destId="{27F6E49E-01CC-41E0-A65F-FE03D9BBEF99}" srcOrd="1" destOrd="0" presId="urn:microsoft.com/office/officeart/2005/8/layout/bList2"/>
    <dgm:cxn modelId="{6A965803-0940-485A-A472-26951974D5CB}" type="presParOf" srcId="{82FC5B80-2FE0-484C-9305-580C1A0E5DB6}" destId="{087727FE-65C7-47BB-A3B6-8DE7FB6B1676}" srcOrd="2" destOrd="0" presId="urn:microsoft.com/office/officeart/2005/8/layout/bList2"/>
    <dgm:cxn modelId="{65BA2E0F-BAAE-476A-A7EB-260931BBDF7F}" type="presParOf" srcId="{82FC5B80-2FE0-484C-9305-580C1A0E5DB6}" destId="{11A18F5B-F60F-4C8A-92CD-DD66237701B4}" srcOrd="3" destOrd="0" presId="urn:microsoft.com/office/officeart/2005/8/layout/b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v-SE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4925" y="0"/>
            <a:ext cx="29400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v-SE"/>
          </a:p>
        </p:txBody>
      </p:sp>
      <p:sp>
        <p:nvSpPr>
          <p:cNvPr id="122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0963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6463"/>
            <a:ext cx="4975225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00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v-SE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4925" y="9432925"/>
            <a:ext cx="29400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415C9E-65DB-4620-88ED-E91C72732DA2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07C3FA-7CAF-4C7F-93CB-3B02749EE978}" type="slidenum">
              <a:rPr lang="sv-SE"/>
              <a:pPr/>
              <a:t>1</a:t>
            </a:fld>
            <a:endParaRPr lang="sv-SE"/>
          </a:p>
        </p:txBody>
      </p:sp>
      <p:sp>
        <p:nvSpPr>
          <p:cNvPr id="13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4FEA2-CC49-40C7-9BBD-28B132DF6B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5B70B-CA67-40D3-89B6-537CA64455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82FCD-63E2-4C65-9491-33345B5807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22151-928C-4435-B5BF-A44C1FB6C5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681FA-425C-4D9D-8361-32A6ADDA7F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6F021-F109-43F5-9CFA-0821A19B96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FBB75-22A9-4D52-A67C-AF38203A00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FE16D-4532-4392-AEC0-27ED76D1A9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00DEA-192B-4760-892A-FD38251F7D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78E8D-1A4E-4867-9D4A-4D7840AFBF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B417A-6A0B-40E7-B8E2-948CDF68A0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Klicka här för att ändra format på bakgrundsrubriken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Klicka här för att ändra format på bakgrundstexten</a:t>
            </a:r>
          </a:p>
          <a:p>
            <a:pPr lvl="1"/>
            <a:r>
              <a:rPr lang="en-US" smtClean="0"/>
              <a:t>Nivå två</a:t>
            </a:r>
          </a:p>
          <a:p>
            <a:pPr lvl="2"/>
            <a:r>
              <a:rPr lang="en-US" smtClean="0"/>
              <a:t>Nivå tre</a:t>
            </a:r>
          </a:p>
          <a:p>
            <a:pPr lvl="3"/>
            <a:r>
              <a:rPr lang="en-US" smtClean="0"/>
              <a:t>Nivå fyra</a:t>
            </a:r>
          </a:p>
          <a:p>
            <a:pPr lvl="4"/>
            <a:r>
              <a:rPr lang="en-US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57B567-1801-4B29-90E8-7383CB6CD39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chart" Target="../charts/chart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8596" y="142852"/>
            <a:ext cx="7924800" cy="51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o-RO" sz="1800" dirty="0"/>
              <a:t>Monovulatia la pacientele cu OMPC- metaanaliza</a:t>
            </a:r>
          </a:p>
          <a:p>
            <a:pPr>
              <a:lnSpc>
                <a:spcPct val="80000"/>
              </a:lnSpc>
            </a:pPr>
            <a:r>
              <a:rPr lang="ro-RO" sz="1200" i="1" dirty="0" smtClean="0">
                <a:latin typeface="Frutiger 55 Roman" pitchFamily="34" charset="0"/>
              </a:rPr>
              <a:t>Autori:</a:t>
            </a:r>
            <a:r>
              <a:rPr lang="ro-RO" sz="1200" dirty="0"/>
              <a:t>Lucia Costoiu, Bogdan Marinescu, Bogdan </a:t>
            </a:r>
            <a:r>
              <a:rPr lang="ro-RO" sz="1200" dirty="0" smtClean="0"/>
              <a:t>Luchian, Manuela Neagu, Andreea Carp-Veliscu</a:t>
            </a:r>
            <a:endParaRPr lang="sv-SE" sz="1200" i="1" dirty="0">
              <a:latin typeface="Frutiger 55 Roman" pitchFamily="34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09600" y="990600"/>
            <a:ext cx="259873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GB" sz="1200" b="1" dirty="0" err="1" smtClean="0">
                <a:solidFill>
                  <a:srgbClr val="663300"/>
                </a:solidFill>
                <a:latin typeface="+mn-lt"/>
              </a:rPr>
              <a:t>Introdu</a:t>
            </a: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cere</a:t>
            </a:r>
            <a:endParaRPr lang="en-GB" sz="1200" dirty="0"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Sindromul ovarelor polichistice (OMPC) afecteaza 5-16% dintre femei in perioada reproductiva in functie de criteriile de incadrare utilizate.</a:t>
            </a: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Reprezinta una din principale cauze de anovulatie.</a:t>
            </a: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Clasificarea Roterdam 2/3:</a:t>
            </a:r>
            <a:r>
              <a:rPr lang="ro-RO" sz="1200" b="1" dirty="0" smtClean="0">
                <a:solidFill>
                  <a:srgbClr val="663300"/>
                </a:solidFill>
                <a:latin typeface="Frutiger 45 Light" pitchFamily="34" charset="0"/>
              </a:rPr>
              <a:t> </a:t>
            </a:r>
            <a:endParaRPr lang="en-GB" sz="1200" b="1" dirty="0">
              <a:solidFill>
                <a:srgbClr val="663300"/>
              </a:solidFill>
              <a:latin typeface="Frutiger 45 Light" pitchFamily="34" charset="0"/>
            </a:endParaRPr>
          </a:p>
          <a:p>
            <a:pPr algn="just">
              <a:spcBef>
                <a:spcPct val="50000"/>
              </a:spcBef>
            </a:pPr>
            <a:endParaRPr lang="ro-RO" sz="1200" b="1" dirty="0" smtClean="0">
              <a:solidFill>
                <a:srgbClr val="663300"/>
              </a:solidFill>
              <a:latin typeface="Frutiger 45 Light" pitchFamily="34" charset="0"/>
            </a:endParaRPr>
          </a:p>
          <a:p>
            <a:pPr algn="just">
              <a:spcBef>
                <a:spcPct val="50000"/>
              </a:spcBef>
            </a:pPr>
            <a:endParaRPr lang="ro-RO" sz="1200" b="1" dirty="0">
              <a:solidFill>
                <a:srgbClr val="663300"/>
              </a:solidFill>
              <a:latin typeface="Frutiger 45 Light" pitchFamily="34" charset="0"/>
            </a:endParaRPr>
          </a:p>
          <a:p>
            <a:pPr algn="just">
              <a:spcBef>
                <a:spcPct val="50000"/>
              </a:spcBef>
            </a:pPr>
            <a:endParaRPr lang="ro-RO" sz="1200" b="1" dirty="0" smtClean="0">
              <a:solidFill>
                <a:srgbClr val="663300"/>
              </a:solidFill>
              <a:latin typeface="Frutiger 45 Light" pitchFamily="34" charset="0"/>
            </a:endParaRPr>
          </a:p>
          <a:p>
            <a:pPr algn="just">
              <a:spcBef>
                <a:spcPct val="50000"/>
              </a:spcBef>
            </a:pPr>
            <a:endParaRPr lang="ro-RO" sz="1200" b="1" dirty="0" smtClean="0">
              <a:solidFill>
                <a:srgbClr val="663300"/>
              </a:solidFill>
              <a:latin typeface="Frutiger 45 Light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Scop : evaluarea metodelor de stimulare ovariana in OMPC</a:t>
            </a: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Metoda: Analiza comparativa a articolelor relevante din literatura de specialitate</a:t>
            </a:r>
            <a:endParaRPr lang="ro-RO" sz="1200" b="1" dirty="0">
              <a:solidFill>
                <a:srgbClr val="663300"/>
              </a:solidFill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ro-RO" sz="1200" b="1" dirty="0" smtClean="0">
                <a:solidFill>
                  <a:srgbClr val="663300"/>
                </a:solidFill>
                <a:latin typeface="+mn-lt"/>
              </a:rPr>
              <a:t>Clasificarea in functie de fenotip</a:t>
            </a:r>
          </a:p>
          <a:p>
            <a:pPr>
              <a:spcBef>
                <a:spcPct val="50000"/>
              </a:spcBef>
            </a:pPr>
            <a:endParaRPr lang="ro-RO" sz="1200" b="1" dirty="0" smtClean="0">
              <a:solidFill>
                <a:srgbClr val="663300"/>
              </a:solidFill>
              <a:latin typeface="Frutiger 45 Light" pitchFamily="34" charset="0"/>
            </a:endParaRPr>
          </a:p>
          <a:p>
            <a:pPr>
              <a:spcBef>
                <a:spcPct val="50000"/>
              </a:spcBef>
            </a:pPr>
            <a:endParaRPr lang="en-GB" sz="1200" b="1" dirty="0">
              <a:solidFill>
                <a:srgbClr val="663300"/>
              </a:solidFill>
              <a:latin typeface="Frutiger 45 Light" pitchFamily="34" charset="0"/>
            </a:endParaRPr>
          </a:p>
        </p:txBody>
      </p:sp>
      <p:graphicFrame>
        <p:nvGraphicFramePr>
          <p:cNvPr id="16" name="Diagram 15"/>
          <p:cNvGraphicFramePr/>
          <p:nvPr/>
        </p:nvGraphicFramePr>
        <p:xfrm>
          <a:off x="714348" y="3000372"/>
          <a:ext cx="1928826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285720" y="5286388"/>
          <a:ext cx="7000956" cy="1571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1" name="Chart 20"/>
          <p:cNvGraphicFramePr/>
          <p:nvPr/>
        </p:nvGraphicFramePr>
        <p:xfrm>
          <a:off x="3286116" y="857232"/>
          <a:ext cx="471490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3286116" y="3286124"/>
          <a:ext cx="5143536" cy="1898320"/>
        </p:xfrm>
        <a:graphic>
          <a:graphicData uri="http://schemas.openxmlformats.org/drawingml/2006/table">
            <a:tbl>
              <a:tblPr/>
              <a:tblGrid>
                <a:gridCol w="988498"/>
                <a:gridCol w="826755"/>
                <a:gridCol w="826110"/>
                <a:gridCol w="830621"/>
                <a:gridCol w="822888"/>
                <a:gridCol w="848664"/>
              </a:tblGrid>
              <a:tr h="580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Ovulatie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Sarcini multiple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Timp pana la obtinere sarcina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Efecte adverse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Complianta pacientului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Modificare stil de viata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+/-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↑↑↑↑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fara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↓↓↓↓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Metformin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+/-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da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↓↓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Clomifen citrat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da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Letrozol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+++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Calibri"/>
                        </a:rPr>
                        <a:t>↑↑</a:t>
                      </a:r>
                      <a:endParaRPr lang="ro-R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da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Gonadotrofine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+++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Calibri"/>
                        </a:rPr>
                        <a:t>↑</a:t>
                      </a: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fara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Calibri"/>
                        </a:rPr>
                        <a:t>↑</a:t>
                      </a:r>
                      <a:endParaRPr lang="ro-R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428992" y="1000108"/>
            <a:ext cx="1785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b="1" dirty="0" smtClean="0">
                <a:solidFill>
                  <a:srgbClr val="663300"/>
                </a:solidFill>
              </a:rPr>
              <a:t>Rezultate</a:t>
            </a:r>
            <a:endParaRPr lang="ro-RO" sz="1200" b="1" dirty="0">
              <a:solidFill>
                <a:srgbClr val="6633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8016" y="5288340"/>
            <a:ext cx="1857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b="1" dirty="0" smtClean="0">
                <a:solidFill>
                  <a:srgbClr val="663300"/>
                </a:solidFill>
              </a:rPr>
              <a:t>Discutii</a:t>
            </a:r>
          </a:p>
          <a:p>
            <a:pPr>
              <a:buFontTx/>
              <a:buChar char="-"/>
            </a:pPr>
            <a:r>
              <a:rPr lang="ro-RO" sz="1200" dirty="0" smtClean="0">
                <a:solidFill>
                  <a:srgbClr val="663300"/>
                </a:solidFill>
              </a:rPr>
              <a:t>Multiple optiuni terapeutice</a:t>
            </a:r>
          </a:p>
          <a:p>
            <a:pPr>
              <a:buFontTx/>
              <a:buChar char="-"/>
            </a:pPr>
            <a:r>
              <a:rPr lang="ro-RO" sz="1200" dirty="0" smtClean="0">
                <a:solidFill>
                  <a:srgbClr val="663300"/>
                </a:solidFill>
              </a:rPr>
              <a:t>Nu exista un ,,golden standard”</a:t>
            </a:r>
          </a:p>
          <a:p>
            <a:r>
              <a:rPr lang="ro-RO" sz="1200" dirty="0" smtClean="0">
                <a:solidFill>
                  <a:srgbClr val="663300"/>
                </a:solidFill>
              </a:rPr>
              <a:t>- Clomifen citratul ramane o solutie ieftina si eficienta</a:t>
            </a:r>
          </a:p>
          <a:p>
            <a:endParaRPr lang="ro-RO" sz="1200" b="1" dirty="0">
              <a:solidFill>
                <a:srgbClr val="663300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190378" y="0"/>
            <a:ext cx="95362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om presentation">
  <a:themeElements>
    <a:clrScheme name="Tom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om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om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m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m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m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m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m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m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C:\Program\Microsoft Office\Mallar\Tom presentation.pot</Template>
  <TotalTime>1646</TotalTime>
  <Words>188</Words>
  <Application>Microsoft PowerPoint</Application>
  <PresentationFormat>On-screen Show (4:3)</PresentationFormat>
  <Paragraphs>72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Frutiger 55 Roman</vt:lpstr>
      <vt:lpstr>Frutiger 45 Light</vt:lpstr>
      <vt:lpstr>Tom presentation</vt:lpstr>
      <vt:lpstr>Slide 1</vt:lpstr>
    </vt:vector>
  </TitlesOfParts>
  <Company>Region Skåne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Ingen bildrubrik</dc:title>
  <dc:creator>Ronny</dc:creator>
  <cp:lastModifiedBy>Bogdan</cp:lastModifiedBy>
  <cp:revision>61</cp:revision>
  <dcterms:created xsi:type="dcterms:W3CDTF">2004-07-04T11:55:54Z</dcterms:created>
  <dcterms:modified xsi:type="dcterms:W3CDTF">2016-10-11T15:44:48Z</dcterms:modified>
</cp:coreProperties>
</file>