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42062400" cy="30175200"/>
  <p:notesSz cx="6858000" cy="9144000"/>
  <p:defaultTextStyle>
    <a:defPPr>
      <a:defRPr lang="en-US"/>
    </a:defPPr>
    <a:lvl1pPr algn="l" defTabSz="4127500" rtl="0" fontAlgn="base">
      <a:spcBef>
        <a:spcPct val="0"/>
      </a:spcBef>
      <a:spcAft>
        <a:spcPct val="0"/>
      </a:spcAft>
      <a:defRPr sz="81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2063750" indent="-1606550" algn="l" defTabSz="4127500" rtl="0" fontAlgn="base">
      <a:spcBef>
        <a:spcPct val="0"/>
      </a:spcBef>
      <a:spcAft>
        <a:spcPct val="0"/>
      </a:spcAft>
      <a:defRPr sz="81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4127500" indent="-3213100" algn="l" defTabSz="4127500" rtl="0" fontAlgn="base">
      <a:spcBef>
        <a:spcPct val="0"/>
      </a:spcBef>
      <a:spcAft>
        <a:spcPct val="0"/>
      </a:spcAft>
      <a:defRPr sz="81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6191250" indent="-4819650" algn="l" defTabSz="4127500" rtl="0" fontAlgn="base">
      <a:spcBef>
        <a:spcPct val="0"/>
      </a:spcBef>
      <a:spcAft>
        <a:spcPct val="0"/>
      </a:spcAft>
      <a:defRPr sz="81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8255000" indent="-6426200" algn="l" defTabSz="4127500" rtl="0" fontAlgn="base">
      <a:spcBef>
        <a:spcPct val="0"/>
      </a:spcBef>
      <a:spcAft>
        <a:spcPct val="0"/>
      </a:spcAft>
      <a:defRPr sz="81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81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81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81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81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294" autoAdjust="0"/>
  </p:normalViewPr>
  <p:slideViewPr>
    <p:cSldViewPr>
      <p:cViewPr>
        <p:scale>
          <a:sx n="26" d="100"/>
          <a:sy n="26" d="100"/>
        </p:scale>
        <p:origin x="-78" y="1446"/>
      </p:cViewPr>
      <p:guideLst>
        <p:guide orient="horz" pos="9504"/>
        <p:guide pos="132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3"/>
          <p:cNvSpPr>
            <a:spLocks noChangeShapeType="1"/>
          </p:cNvSpPr>
          <p:nvPr/>
        </p:nvSpPr>
        <p:spPr bwMode="auto">
          <a:xfrm>
            <a:off x="2366011" y="23539571"/>
            <a:ext cx="39696390" cy="1047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12778" tIns="206389" rIns="412778" bIns="206389"/>
          <a:lstStyle/>
          <a:p>
            <a:pPr defTabSz="4127784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1752600" y="21355011"/>
            <a:ext cx="38907720" cy="5378450"/>
          </a:xfrm>
        </p:spPr>
        <p:txBody>
          <a:bodyPr anchor="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752600" y="17099280"/>
            <a:ext cx="38907720" cy="4023360"/>
          </a:xfrm>
        </p:spPr>
        <p:txBody>
          <a:bodyPr anchor="b"/>
          <a:lstStyle>
            <a:lvl1pPr marL="0" indent="0" algn="l">
              <a:buNone/>
              <a:defRPr sz="10800">
                <a:solidFill>
                  <a:schemeClr val="tx2">
                    <a:shade val="75000"/>
                  </a:schemeClr>
                </a:solidFill>
              </a:defRPr>
            </a:lvl1pPr>
            <a:lvl2pPr marL="2063892" indent="0" algn="ctr">
              <a:buNone/>
            </a:lvl2pPr>
            <a:lvl3pPr marL="4127784" indent="0" algn="ctr">
              <a:buNone/>
            </a:lvl3pPr>
            <a:lvl4pPr marL="6191677" indent="0" algn="ctr">
              <a:buNone/>
            </a:lvl4pPr>
            <a:lvl5pPr marL="8255569" indent="0" algn="ctr">
              <a:buNone/>
            </a:lvl5pPr>
            <a:lvl6pPr marL="10319461" indent="0" algn="ctr">
              <a:buNone/>
            </a:lvl6pPr>
            <a:lvl7pPr marL="12383353" indent="0" algn="ctr">
              <a:buNone/>
            </a:lvl7pPr>
            <a:lvl8pPr marL="14447246" indent="0" algn="ctr">
              <a:buNone/>
            </a:lvl8pPr>
            <a:lvl9pPr marL="16511138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912DA-7E90-4AC9-8423-DA9192C0E3D5}" type="datetimeFigureOut">
              <a:rPr lang="en-US"/>
              <a:pPr>
                <a:defRPr/>
              </a:pPr>
              <a:t>10/18/2016</a:t>
            </a:fld>
            <a:endParaRPr lang="en-US"/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37855719" y="28486273"/>
            <a:ext cx="3491923" cy="108533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AC2A93-2919-468C-8A72-43640572C0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6582B-D730-470A-8A41-86C4AE223A15}" type="datetimeFigureOut">
              <a:rPr lang="en-US"/>
              <a:pPr>
                <a:defRPr/>
              </a:pPr>
              <a:t>10/18/2016</a:t>
            </a:fld>
            <a:endParaRPr lang="en-US"/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735E9-4E90-4C70-9ADD-A216B5F1B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546800" y="2416818"/>
            <a:ext cx="8412480" cy="2574671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03120" y="2416818"/>
            <a:ext cx="28742640" cy="2574671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EFD17-C0A8-4891-BDF9-1995B955DFD0}" type="datetimeFigureOut">
              <a:rPr lang="en-US"/>
              <a:pPr>
                <a:defRPr/>
              </a:pPr>
              <a:t>10/18/2016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DF5B6-769F-468A-B6A6-D3340AE9E7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620DD-2C71-4969-96A6-20FE4D1D606C}" type="datetimeFigureOut">
              <a:rPr lang="en-US"/>
              <a:pPr>
                <a:defRPr/>
              </a:pPr>
              <a:t>10/18/2016</a:t>
            </a:fld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16474883" y="334824"/>
            <a:ext cx="13319317" cy="127210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37855719" y="28486273"/>
            <a:ext cx="3491923" cy="108533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586053-136B-4675-AD9B-F6937F8F4D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3"/>
          <p:cNvSpPr>
            <a:spLocks noChangeShapeType="1"/>
          </p:cNvSpPr>
          <p:nvPr/>
        </p:nvSpPr>
        <p:spPr bwMode="auto">
          <a:xfrm>
            <a:off x="2366011" y="15157571"/>
            <a:ext cx="39696390" cy="1047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12778" tIns="206389" rIns="412778" bIns="206389"/>
          <a:lstStyle/>
          <a:p>
            <a:pPr defTabSz="4127784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1752600" y="7376160"/>
            <a:ext cx="38907720" cy="5364480"/>
          </a:xfrm>
        </p:spPr>
        <p:txBody>
          <a:bodyPr anchor="b"/>
          <a:lstStyle>
            <a:lvl1pPr marL="0" indent="0" algn="r">
              <a:buNone/>
              <a:defRPr sz="9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81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30186" y="12967176"/>
            <a:ext cx="39959280" cy="5213230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2CA7B-39EB-4B32-A184-E943B367A0F2}" type="datetimeFigureOut">
              <a:rPr lang="en-US"/>
              <a:pPr>
                <a:defRPr/>
              </a:pPr>
              <a:t>10/18/2016</a:t>
            </a:fld>
            <a:endParaRPr lang="en-US"/>
          </a:p>
        </p:txBody>
      </p:sp>
      <p:sp>
        <p:nvSpPr>
          <p:cNvPr id="7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BFFEC-BE96-44F9-9034-EEE47EF779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1388058" y="2011681"/>
            <a:ext cx="39959280" cy="370149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1402080" y="7040880"/>
            <a:ext cx="19278600" cy="20787360"/>
          </a:xfrm>
        </p:spPr>
        <p:txBody>
          <a:bodyPr/>
          <a:lstStyle>
            <a:lvl1pPr>
              <a:defRPr sz="12600"/>
            </a:lvl1pPr>
            <a:lvl2pPr>
              <a:defRPr sz="10800"/>
            </a:lvl2pPr>
            <a:lvl3pPr>
              <a:defRPr sz="9000"/>
            </a:lvl3pPr>
            <a:lvl4pPr>
              <a:defRPr sz="8100"/>
            </a:lvl4pPr>
            <a:lvl5pPr>
              <a:defRPr sz="81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21381720" y="7040880"/>
            <a:ext cx="19979640" cy="20787360"/>
          </a:xfrm>
        </p:spPr>
        <p:txBody>
          <a:bodyPr/>
          <a:lstStyle>
            <a:lvl1pPr>
              <a:defRPr sz="12600"/>
            </a:lvl1pPr>
            <a:lvl2pPr>
              <a:defRPr sz="10800"/>
            </a:lvl2pPr>
            <a:lvl3pPr>
              <a:defRPr sz="9000"/>
            </a:lvl3pPr>
            <a:lvl4pPr>
              <a:defRPr sz="8100"/>
            </a:lvl4pPr>
            <a:lvl5pPr>
              <a:defRPr sz="81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9FDFD-F392-41FE-9F18-D942C5B78566}" type="datetimeFigureOut">
              <a:rPr lang="en-US"/>
              <a:pPr>
                <a:defRPr/>
              </a:pPr>
              <a:t>10/18/2016</a:t>
            </a:fld>
            <a:endParaRPr lang="en-US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FE326-422D-49F7-8229-FB0FB273E0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2366011" y="26487123"/>
            <a:ext cx="39696390" cy="1047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12778" tIns="206389" rIns="412778" bIns="206389"/>
          <a:lstStyle/>
          <a:p>
            <a:pPr defTabSz="4127784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1402080" y="23804880"/>
            <a:ext cx="39608760" cy="388366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1294643" y="2933701"/>
            <a:ext cx="19736558" cy="2814953"/>
          </a:xfrm>
        </p:spPr>
        <p:txBody>
          <a:bodyPr anchor="ctr"/>
          <a:lstStyle>
            <a:lvl1pPr marL="0" indent="0">
              <a:buNone/>
              <a:defRPr sz="81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9000" b="1"/>
            </a:lvl2pPr>
            <a:lvl3pPr>
              <a:buNone/>
              <a:defRPr sz="8100" b="1"/>
            </a:lvl3pPr>
            <a:lvl4pPr>
              <a:buNone/>
              <a:defRPr sz="7200" b="1"/>
            </a:lvl4pPr>
            <a:lvl5pPr>
              <a:buNone/>
              <a:defRPr sz="72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21367117" y="2933701"/>
            <a:ext cx="19744310" cy="2814953"/>
          </a:xfrm>
        </p:spPr>
        <p:txBody>
          <a:bodyPr anchor="ctr"/>
          <a:lstStyle>
            <a:lvl1pPr marL="0" indent="0">
              <a:buNone/>
              <a:defRPr sz="81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9000" b="1"/>
            </a:lvl2pPr>
            <a:lvl3pPr>
              <a:buNone/>
              <a:defRPr sz="8100" b="1"/>
            </a:lvl3pPr>
            <a:lvl4pPr>
              <a:buNone/>
              <a:defRPr sz="7200" b="1"/>
            </a:lvl4pPr>
            <a:lvl5pPr>
              <a:buNone/>
              <a:defRPr sz="72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1294643" y="5790565"/>
            <a:ext cx="19736558" cy="17343757"/>
          </a:xfrm>
        </p:spPr>
        <p:txBody>
          <a:bodyPr/>
          <a:lstStyle>
            <a:lvl1pPr>
              <a:defRPr sz="10800"/>
            </a:lvl1pPr>
            <a:lvl2pPr>
              <a:defRPr sz="9000"/>
            </a:lvl2pPr>
            <a:lvl3pPr>
              <a:defRPr sz="8100"/>
            </a:lvl3pPr>
            <a:lvl4pPr>
              <a:defRPr sz="7200"/>
            </a:lvl4pPr>
            <a:lvl5pPr>
              <a:defRPr sz="7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21384159" y="5790565"/>
            <a:ext cx="19727266" cy="17343757"/>
          </a:xfrm>
        </p:spPr>
        <p:txBody>
          <a:bodyPr/>
          <a:lstStyle>
            <a:lvl1pPr>
              <a:defRPr sz="10800"/>
            </a:lvl1pPr>
            <a:lvl2pPr>
              <a:defRPr sz="9000"/>
            </a:lvl2pPr>
            <a:lvl3pPr>
              <a:defRPr sz="8100"/>
            </a:lvl3pPr>
            <a:lvl4pPr>
              <a:defRPr sz="7200"/>
            </a:lvl4pPr>
            <a:lvl5pPr>
              <a:defRPr sz="7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DAAB6-D14D-4590-94E0-6EAD9F6476E8}" type="datetimeFigureOut">
              <a:rPr lang="en-US"/>
              <a:pPr>
                <a:defRPr/>
              </a:pPr>
              <a:t>10/18/2016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55718" y="28498800"/>
            <a:ext cx="3505200" cy="108533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323DC7-A66C-4968-9356-1BD70B6415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1388058" y="2011681"/>
            <a:ext cx="39959280" cy="370149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DAAD6-B12A-4B97-B5B5-219DDE357570}" type="datetimeFigureOut">
              <a:rPr lang="en-US"/>
              <a:pPr>
                <a:defRPr/>
              </a:pPr>
              <a:t>10/18/2016</a:t>
            </a:fld>
            <a:endParaRPr lang="en-US"/>
          </a:p>
        </p:txBody>
      </p:sp>
      <p:sp>
        <p:nvSpPr>
          <p:cNvPr id="4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0B131-54E4-421F-8976-F93BE4D1AE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C83CD-252A-48F6-9D64-186BFB9E3B8B}" type="datetimeFigureOut">
              <a:rPr lang="en-US"/>
              <a:pPr>
                <a:defRPr/>
              </a:pPr>
              <a:t>10/18/2016</a:t>
            </a:fld>
            <a:endParaRPr lang="en-US"/>
          </a:p>
        </p:txBody>
      </p:sp>
      <p:sp>
        <p:nvSpPr>
          <p:cNvPr id="3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D0606-07C8-4C9D-8144-9E871368B9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2366011" y="25736117"/>
            <a:ext cx="39696390" cy="1047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12778" tIns="206389" rIns="412778" bIns="206389"/>
          <a:lstStyle/>
          <a:p>
            <a:pPr defTabSz="4127784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103120" y="24140160"/>
            <a:ext cx="38907720" cy="2291080"/>
          </a:xfrm>
        </p:spPr>
        <p:txBody>
          <a:bodyPr/>
          <a:lstStyle>
            <a:lvl1pPr algn="l">
              <a:buNone/>
              <a:defRPr sz="9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2103122" y="2682240"/>
            <a:ext cx="13838240" cy="21122640"/>
          </a:xfrm>
        </p:spPr>
        <p:txBody>
          <a:bodyPr/>
          <a:lstStyle>
            <a:lvl1pPr marL="0" indent="0">
              <a:buNone/>
              <a:defRPr sz="6300"/>
            </a:lvl1pPr>
            <a:lvl2pPr>
              <a:buNone/>
              <a:defRPr sz="5400"/>
            </a:lvl2pPr>
            <a:lvl3pPr>
              <a:buNone/>
              <a:defRPr sz="4500"/>
            </a:lvl3pPr>
            <a:lvl4pPr>
              <a:buNone/>
              <a:defRPr sz="4100"/>
            </a:lvl4pPr>
            <a:lvl5pPr>
              <a:buNone/>
              <a:defRPr sz="41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16445231" y="2682240"/>
            <a:ext cx="24565610" cy="21122640"/>
          </a:xfrm>
        </p:spPr>
        <p:txBody>
          <a:bodyPr/>
          <a:lstStyle>
            <a:lvl1pPr>
              <a:defRPr sz="14400"/>
            </a:lvl1pPr>
            <a:lvl2pPr>
              <a:defRPr sz="12600"/>
            </a:lvl2pPr>
            <a:lvl3pPr>
              <a:defRPr sz="10800"/>
            </a:lvl3pPr>
            <a:lvl4pPr>
              <a:defRPr sz="9000"/>
            </a:lvl4pPr>
            <a:lvl5pPr>
              <a:defRPr sz="9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C8B34-65E3-4870-8BC1-1B759E72D5BF}" type="datetimeFigureOut">
              <a:rPr lang="en-US"/>
              <a:pPr>
                <a:defRPr/>
              </a:pPr>
              <a:t>10/18/2016</a:t>
            </a:fld>
            <a:endParaRPr lang="en-US"/>
          </a:p>
        </p:txBody>
      </p:sp>
      <p:sp>
        <p:nvSpPr>
          <p:cNvPr id="7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1A40E-E012-4016-863C-80714C828B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16123920" y="2713190"/>
            <a:ext cx="23134320" cy="1609344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144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1752600" y="21972544"/>
            <a:ext cx="26990040" cy="2298067"/>
          </a:xfrm>
        </p:spPr>
        <p:txBody>
          <a:bodyPr/>
          <a:lstStyle>
            <a:lvl1pPr algn="l">
              <a:buNone/>
              <a:defRPr sz="9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1752600" y="24346159"/>
            <a:ext cx="26990040" cy="3380740"/>
          </a:xfrm>
        </p:spPr>
        <p:txBody>
          <a:bodyPr lIns="495334" tIns="0"/>
          <a:lstStyle>
            <a:lvl1pPr marL="0" indent="0">
              <a:buNone/>
              <a:defRPr sz="6300"/>
            </a:lvl1pPr>
            <a:lvl2pPr>
              <a:defRPr sz="5400"/>
            </a:lvl2pPr>
            <a:lvl3pPr>
              <a:defRPr sz="4500"/>
            </a:lvl3pPr>
            <a:lvl4pPr>
              <a:defRPr sz="4100"/>
            </a:lvl4pPr>
            <a:lvl5pPr>
              <a:defRPr sz="41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22839-9C7F-4ECB-A6A5-9B6F479515E7}" type="datetimeFigureOut">
              <a:rPr lang="en-US"/>
              <a:pPr>
                <a:defRPr/>
              </a:pPr>
              <a:t>10/18/2016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7E773-3853-4306-9FB4-A2484E0ABE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2366011" y="4623955"/>
            <a:ext cx="39696390" cy="1047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12778" tIns="206389" rIns="412778" bIns="206389"/>
          <a:lstStyle/>
          <a:p>
            <a:pPr defTabSz="4127784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Text Placeholder 7"/>
          <p:cNvSpPr>
            <a:spLocks noGrp="1"/>
          </p:cNvSpPr>
          <p:nvPr>
            <p:ph type="body" idx="1"/>
          </p:nvPr>
        </p:nvSpPr>
        <p:spPr bwMode="auto">
          <a:xfrm>
            <a:off x="1400754" y="6838847"/>
            <a:ext cx="39960165" cy="19914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12778" tIns="206389" rIns="412778" bIns="2063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29794201" y="334824"/>
            <a:ext cx="11566718" cy="1272106"/>
          </a:xfrm>
          <a:prstGeom prst="rect">
            <a:avLst/>
          </a:prstGeom>
        </p:spPr>
        <p:txBody>
          <a:bodyPr vert="horz" lIns="412778" tIns="206389" rIns="412778" bIns="206389"/>
          <a:lstStyle>
            <a:lvl1pPr algn="l" defTabSz="4127784" eaLnBrk="1" fontAlgn="auto" latinLnBrk="0" hangingPunct="1">
              <a:spcBef>
                <a:spcPts val="0"/>
              </a:spcBef>
              <a:spcAft>
                <a:spcPts val="0"/>
              </a:spcAft>
              <a:defRPr kumimoji="0" sz="54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FF1CE43-9780-4984-AF1E-FA47A730EC6E}" type="datetimeFigureOut">
              <a:rPr lang="en-US"/>
              <a:pPr>
                <a:defRPr/>
              </a:pPr>
              <a:t>10/18/2016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14372649" y="334824"/>
            <a:ext cx="15421552" cy="1272106"/>
          </a:xfrm>
          <a:prstGeom prst="rect">
            <a:avLst/>
          </a:prstGeom>
        </p:spPr>
        <p:txBody>
          <a:bodyPr vert="horz" lIns="412778" tIns="206389" rIns="412778" bIns="206389"/>
          <a:lstStyle>
            <a:lvl1pPr algn="r" defTabSz="4127784" eaLnBrk="1" fontAlgn="auto" latinLnBrk="0" hangingPunct="1">
              <a:spcBef>
                <a:spcPts val="0"/>
              </a:spcBef>
              <a:spcAft>
                <a:spcPts val="0"/>
              </a:spcAft>
              <a:defRPr kumimoji="0" sz="54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7855718" y="28498800"/>
            <a:ext cx="3505200" cy="1076222"/>
          </a:xfrm>
          <a:prstGeom prst="rect">
            <a:avLst/>
          </a:prstGeom>
        </p:spPr>
        <p:txBody>
          <a:bodyPr vert="horz" lIns="412778" tIns="206389" rIns="412778" bIns="206389"/>
          <a:lstStyle>
            <a:lvl1pPr algn="r" defTabSz="4127784" eaLnBrk="1" fontAlgn="auto" latinLnBrk="0" hangingPunct="1">
              <a:spcBef>
                <a:spcPts val="0"/>
              </a:spcBef>
              <a:spcAft>
                <a:spcPts val="0"/>
              </a:spcAft>
              <a:defRPr kumimoji="0" sz="54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A84EAA-51BE-49DE-A26C-E91A9F80B5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1400754" y="2011225"/>
            <a:ext cx="39960165" cy="3687624"/>
          </a:xfrm>
          <a:prstGeom prst="rect">
            <a:avLst/>
          </a:prstGeom>
        </p:spPr>
        <p:txBody>
          <a:bodyPr vert="horz" lIns="412778" tIns="206389" rIns="412778" bIns="206389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2366011" y="4623955"/>
            <a:ext cx="39696390" cy="1047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12778" tIns="206389" rIns="412778" bIns="206389"/>
          <a:lstStyle/>
          <a:p>
            <a:pPr defTabSz="4127784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2366011" y="4655141"/>
            <a:ext cx="39696390" cy="1047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12778" tIns="206389" rIns="412778" bIns="206389"/>
          <a:lstStyle/>
          <a:p>
            <a:pPr defTabSz="4127784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18" r:id="rId4"/>
    <p:sldLayoutId id="2147483724" r:id="rId5"/>
    <p:sldLayoutId id="2147483719" r:id="rId6"/>
    <p:sldLayoutId id="2147483725" r:id="rId7"/>
    <p:sldLayoutId id="2147483726" r:id="rId8"/>
    <p:sldLayoutId id="2147483727" r:id="rId9"/>
    <p:sldLayoutId id="2147483720" r:id="rId10"/>
    <p:sldLayoutId id="214748372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163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63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63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63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63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63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63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63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6300">
          <a:solidFill>
            <a:schemeClr val="tx2"/>
          </a:solidFill>
          <a:latin typeface="Franklin Gothic Medium" pitchFamily="34" charset="0"/>
        </a:defRPr>
      </a:lvl9pPr>
    </p:titleStyle>
    <p:bodyStyle>
      <a:lvl1pPr marL="1547813" indent="-15478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14400" kern="1200">
          <a:solidFill>
            <a:schemeClr val="tx2"/>
          </a:solidFill>
          <a:latin typeface="+mn-lt"/>
          <a:ea typeface="+mn-ea"/>
          <a:cs typeface="+mn-cs"/>
        </a:defRPr>
      </a:lvl1pPr>
      <a:lvl2pPr marL="3352800" indent="-1289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12600" kern="1200">
          <a:solidFill>
            <a:schemeClr val="tx2"/>
          </a:solidFill>
          <a:latin typeface="+mn-lt"/>
          <a:ea typeface="+mn-ea"/>
          <a:cs typeface="+mn-cs"/>
        </a:defRPr>
      </a:lvl2pPr>
      <a:lvl3pPr marL="5159375" indent="-10318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10800" kern="1200">
          <a:solidFill>
            <a:schemeClr val="tx2"/>
          </a:solidFill>
          <a:latin typeface="+mn-lt"/>
          <a:ea typeface="+mn-ea"/>
          <a:cs typeface="+mn-cs"/>
        </a:defRPr>
      </a:lvl3pPr>
      <a:lvl4pPr marL="7223125" indent="-10318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9000" kern="1200">
          <a:solidFill>
            <a:schemeClr val="tx2"/>
          </a:solidFill>
          <a:latin typeface="+mn-lt"/>
          <a:ea typeface="+mn-ea"/>
          <a:cs typeface="+mn-cs"/>
        </a:defRPr>
      </a:lvl4pPr>
      <a:lvl5pPr marL="9286875" indent="-10318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8100" kern="1200">
          <a:solidFill>
            <a:schemeClr val="tx2"/>
          </a:solidFill>
          <a:latin typeface="+mn-lt"/>
          <a:ea typeface="+mn-ea"/>
          <a:cs typeface="+mn-cs"/>
        </a:defRPr>
      </a:lvl5pPr>
      <a:lvl6pPr marL="11351407" indent="-1031946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8100" kern="1200">
          <a:solidFill>
            <a:schemeClr val="tx2"/>
          </a:solidFill>
          <a:latin typeface="+mn-lt"/>
          <a:ea typeface="+mn-ea"/>
          <a:cs typeface="+mn-cs"/>
        </a:defRPr>
      </a:lvl6pPr>
      <a:lvl7pPr marL="13415300" indent="-1031946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7200" kern="1200">
          <a:solidFill>
            <a:schemeClr val="tx2"/>
          </a:solidFill>
          <a:latin typeface="+mn-lt"/>
          <a:ea typeface="+mn-ea"/>
          <a:cs typeface="+mn-cs"/>
        </a:defRPr>
      </a:lvl7pPr>
      <a:lvl8pPr marL="15479192" indent="-1031946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72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17543084" indent="-1031946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63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206389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412778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619167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825556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031946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238335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444724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1651113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6"/>
          <p:cNvSpPr txBox="1">
            <a:spLocks noChangeArrowheads="1"/>
          </p:cNvSpPr>
          <p:nvPr/>
        </p:nvSpPr>
        <p:spPr bwMode="auto">
          <a:xfrm>
            <a:off x="1219298" y="0"/>
            <a:ext cx="39851733" cy="829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o-RO" sz="8000" b="1" dirty="0">
              <a:latin typeface="Franklin Gothic Book" pitchFamily="34" charset="0"/>
            </a:endParaRPr>
          </a:p>
          <a:p>
            <a:pPr algn="ctr"/>
            <a:r>
              <a:rPr lang="ro-RO" sz="6000" b="1" dirty="0">
                <a:latin typeface="Times New Roman" pitchFamily="18" charset="0"/>
                <a:cs typeface="Times New Roman" pitchFamily="18" charset="0"/>
              </a:rPr>
              <a:t>Infertilitatea prin nodul fibromatos endocavitar. Modalități de tratament.</a:t>
            </a:r>
          </a:p>
          <a:p>
            <a:pPr algn="ctr"/>
            <a:r>
              <a:rPr lang="ro-RO" sz="3200" b="1" dirty="0">
                <a:latin typeface="Times New Roman" pitchFamily="18" charset="0"/>
                <a:cs typeface="Times New Roman" pitchFamily="18" charset="0"/>
              </a:rPr>
              <a:t>Pirtea L.</a:t>
            </a:r>
            <a:r>
              <a:rPr lang="ro-RO" sz="3200" b="1" baseline="30000" dirty="0">
                <a:latin typeface="Times New Roman" pitchFamily="18" charset="0"/>
                <a:cs typeface="Times New Roman" pitchFamily="18" charset="0"/>
              </a:rPr>
              <a:t>1,3</a:t>
            </a:r>
            <a:r>
              <a:rPr lang="ro-RO" sz="3200" b="1" dirty="0">
                <a:latin typeface="Times New Roman" pitchFamily="18" charset="0"/>
                <a:cs typeface="Times New Roman" pitchFamily="18" charset="0"/>
              </a:rPr>
              <a:t>, Balint O.</a:t>
            </a:r>
            <a:r>
              <a:rPr lang="ro-RO" sz="3200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o-RO" sz="3200" b="1" dirty="0">
                <a:latin typeface="Times New Roman" pitchFamily="18" charset="0"/>
                <a:cs typeface="Times New Roman" pitchFamily="18" charset="0"/>
              </a:rPr>
              <a:t>, Gomoi E.</a:t>
            </a:r>
            <a:r>
              <a:rPr lang="ro-RO" sz="3200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o-RO" sz="3200" b="1" dirty="0">
                <a:latin typeface="Times New Roman" pitchFamily="18" charset="0"/>
                <a:cs typeface="Times New Roman" pitchFamily="18" charset="0"/>
              </a:rPr>
              <a:t>, Mischie A.</a:t>
            </a:r>
            <a:r>
              <a:rPr lang="ro-RO" sz="3200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o-RO" sz="3200" b="1" dirty="0">
                <a:latin typeface="Times New Roman" pitchFamily="18" charset="0"/>
                <a:cs typeface="Times New Roman" pitchFamily="18" charset="0"/>
              </a:rPr>
              <a:t>, Mazilu O.</a:t>
            </a:r>
            <a:r>
              <a:rPr lang="ro-RO" sz="3200" b="1" baseline="30000" dirty="0">
                <a:latin typeface="Times New Roman" pitchFamily="18" charset="0"/>
                <a:cs typeface="Times New Roman" pitchFamily="18" charset="0"/>
              </a:rPr>
              <a:t>2,4</a:t>
            </a:r>
            <a:r>
              <a:rPr lang="ro-RO" sz="3200" b="1" dirty="0">
                <a:latin typeface="Times New Roman" pitchFamily="18" charset="0"/>
                <a:cs typeface="Times New Roman" pitchFamily="18" charset="0"/>
              </a:rPr>
              <a:t>, Grigoraș D.</a:t>
            </a:r>
            <a:r>
              <a:rPr lang="ro-RO" sz="3200" b="1" baseline="30000" dirty="0">
                <a:latin typeface="Times New Roman" pitchFamily="18" charset="0"/>
                <a:cs typeface="Times New Roman" pitchFamily="18" charset="0"/>
              </a:rPr>
              <a:t>1,3</a:t>
            </a:r>
            <a:r>
              <a:rPr lang="ro-RO" sz="3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o-RO" sz="3200" b="1" dirty="0">
              <a:latin typeface="Franklin Gothic Book" pitchFamily="34" charset="0"/>
            </a:endParaRPr>
          </a:p>
          <a:p>
            <a:pPr algn="ctr"/>
            <a:r>
              <a:rPr lang="ro-RO" sz="3200" dirty="0">
                <a:latin typeface="Times New Roman" pitchFamily="18" charset="0"/>
                <a:cs typeface="Times New Roman" pitchFamily="18" charset="0"/>
              </a:rPr>
              <a:t>1. Universitatea de Medicină și Farmacie „Victor Babeș” Timisoara, Disciplina de Obstetrică-Ginecologie I </a:t>
            </a:r>
          </a:p>
          <a:p>
            <a:pPr algn="ctr"/>
            <a:r>
              <a:rPr lang="ro-RO" sz="3200" dirty="0">
                <a:latin typeface="Times New Roman" pitchFamily="18" charset="0"/>
                <a:cs typeface="Times New Roman" pitchFamily="18" charset="0"/>
              </a:rPr>
              <a:t>2. Universitatea de Medicină și Farmacie „Victor Babeș” Timisoara, Disciplina de Semiologie Chirurgicală II şi Oncologie Medicală şi Chirurgicală</a:t>
            </a:r>
          </a:p>
          <a:p>
            <a:pPr algn="ctr"/>
            <a:r>
              <a:rPr lang="ro-RO" sz="3200" dirty="0">
                <a:latin typeface="Times New Roman" pitchFamily="18" charset="0"/>
                <a:cs typeface="Times New Roman" pitchFamily="18" charset="0"/>
              </a:rPr>
              <a:t>3. Spitalul Clinic Municipal de Urgența Timișoara, Secția Obstetrică-Ginecologie II</a:t>
            </a:r>
          </a:p>
          <a:p>
            <a:pPr algn="ctr"/>
            <a:r>
              <a:rPr lang="ro-RO" sz="3200" dirty="0">
                <a:latin typeface="Times New Roman" pitchFamily="18" charset="0"/>
                <a:cs typeface="Times New Roman" pitchFamily="18" charset="0"/>
              </a:rPr>
              <a:t>4. Spitalul Clinic Municipal de Urgența Timișoara, Secția de Chirurgie Generală II - Oncologică</a:t>
            </a:r>
          </a:p>
          <a:p>
            <a:endParaRPr lang="ro-RO" sz="6000" dirty="0">
              <a:latin typeface="Franklin Gothic Book" pitchFamily="34" charset="0"/>
            </a:endParaRPr>
          </a:p>
          <a:p>
            <a:pPr algn="ctr"/>
            <a:endParaRPr lang="ro-RO" sz="6000" b="1" dirty="0">
              <a:latin typeface="Franklin Gothic Book" pitchFamily="34" charset="0"/>
            </a:endParaRPr>
          </a:p>
          <a:p>
            <a:endParaRPr lang="en-US" dirty="0">
              <a:latin typeface="Franklin Gothic Book" pitchFamily="34" charset="0"/>
            </a:endParaRPr>
          </a:p>
        </p:txBody>
      </p:sp>
      <p:sp>
        <p:nvSpPr>
          <p:cNvPr id="10243" name="TextBox 1"/>
          <p:cNvSpPr txBox="1">
            <a:spLocks noChangeArrowheads="1"/>
          </p:cNvSpPr>
          <p:nvPr/>
        </p:nvSpPr>
        <p:spPr bwMode="auto">
          <a:xfrm>
            <a:off x="609600" y="5410200"/>
            <a:ext cx="20806641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Fibromul 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uterin este o patologie ginecologică frecventă, fiind prezentă la 70% dintre femeile până în 50 de ani. 20-30% dintre acestea sunt simptomatice (sângerare uterină anormală, infertilitate, durere). Fibroamele uterine sunt clasificate </a:t>
            </a:r>
            <a:r>
              <a:rPr lang="ro-RO" sz="3200" dirty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n func</a:t>
            </a:r>
            <a:r>
              <a:rPr lang="ro-RO" sz="3200" dirty="0">
                <a:latin typeface="Times New Roman" pitchFamily="18" charset="0"/>
                <a:cs typeface="Times New Roman" pitchFamily="18" charset="0"/>
              </a:rPr>
              <a:t>ț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ie de localizare </a:t>
            </a:r>
            <a:r>
              <a:rPr lang="ro-RO" sz="3200" dirty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n: subseroase, intramurale </a:t>
            </a:r>
            <a:r>
              <a:rPr lang="ro-RO" sz="3200" dirty="0">
                <a:latin typeface="Times New Roman" pitchFamily="18" charset="0"/>
                <a:cs typeface="Times New Roman" pitchFamily="18" charset="0"/>
              </a:rPr>
              <a:t>ș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i submucoase. </a:t>
            </a:r>
          </a:p>
          <a:p>
            <a:pPr algn="just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Asocierea 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fibroamelor subseroase </a:t>
            </a:r>
            <a:r>
              <a:rPr lang="ro-RO" sz="3200" dirty="0">
                <a:latin typeface="Times New Roman" pitchFamily="18" charset="0"/>
                <a:cs typeface="Times New Roman" pitchFamily="18" charset="0"/>
              </a:rPr>
              <a:t>ș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i intramurale cu infertilitatea r</a:t>
            </a:r>
            <a:r>
              <a:rPr lang="ro-RO" sz="3200" dirty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o-RO" sz="3200" dirty="0">
                <a:latin typeface="Times New Roman" pitchFamily="18" charset="0"/>
                <a:cs typeface="Times New Roman" pitchFamily="18" charset="0"/>
              </a:rPr>
              <a:t>â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ne controversată, însă rolul fibroamelor submucoase a fost raportat în 5-18% dintre pacientele infertile, în 1-2% din cazuri fiind singurul factor. Mecanismul implicat este distorsiunea cavită</a:t>
            </a:r>
            <a:r>
              <a:rPr lang="ro-RO" sz="3200" dirty="0">
                <a:latin typeface="Times New Roman" pitchFamily="18" charset="0"/>
                <a:cs typeface="Times New Roman" pitchFamily="18" charset="0"/>
              </a:rPr>
              <a:t>ț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ii endometriale ducând la dezvoltare </a:t>
            </a:r>
            <a:r>
              <a:rPr lang="ro-RO" sz="3200" dirty="0">
                <a:latin typeface="Times New Roman" pitchFamily="18" charset="0"/>
                <a:cs typeface="Times New Roman" pitchFamily="18" charset="0"/>
              </a:rPr>
              <a:t>ș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i receptivitate endometrială anormală </a:t>
            </a:r>
            <a:r>
              <a:rPr lang="ro-RO" sz="3200" dirty="0">
                <a:latin typeface="Times New Roman" pitchFamily="18" charset="0"/>
                <a:cs typeface="Times New Roman" pitchFamily="18" charset="0"/>
              </a:rPr>
              <a:t>ș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i modificări hormonale.</a:t>
            </a:r>
          </a:p>
          <a:p>
            <a:pPr algn="just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Managementul 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fibroamelor uterine include tratamentul medicamentos (COC, AINS, GnRH, agoni</a:t>
            </a:r>
            <a:r>
              <a:rPr lang="ro-RO" sz="3200" dirty="0">
                <a:latin typeface="Times New Roman" pitchFamily="18" charset="0"/>
                <a:cs typeface="Times New Roman" pitchFamily="18" charset="0"/>
              </a:rPr>
              <a:t>ș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ti ai receptorilor de progesteron, modulatori selectivi ai receptorilor de progesteron), embolizarea arterelor uterine (EAU) </a:t>
            </a:r>
            <a:r>
              <a:rPr lang="ro-RO" sz="3200" dirty="0">
                <a:latin typeface="Times New Roman" pitchFamily="18" charset="0"/>
                <a:cs typeface="Times New Roman" pitchFamily="18" charset="0"/>
              </a:rPr>
              <a:t>ș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i tratamentul chirurgical. Având drept efect ameliorarea simptomatologiei (prin inducerea amenoreei) </a:t>
            </a:r>
            <a:r>
              <a:rPr lang="ro-RO" sz="3200" dirty="0">
                <a:latin typeface="Times New Roman" pitchFamily="18" charset="0"/>
                <a:cs typeface="Times New Roman" pitchFamily="18" charset="0"/>
              </a:rPr>
              <a:t>ș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i reducerea volumului tumoral, tratamentul medicamentos </a:t>
            </a:r>
            <a:r>
              <a:rPr lang="ro-RO" sz="3200" dirty="0">
                <a:latin typeface="Times New Roman" pitchFamily="18" charset="0"/>
                <a:cs typeface="Times New Roman" pitchFamily="18" charset="0"/>
              </a:rPr>
              <a:t>ș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i EAU rămân rezervate pacientelor fără dorin</a:t>
            </a:r>
            <a:r>
              <a:rPr lang="ro-RO" sz="3200" dirty="0">
                <a:latin typeface="Times New Roman" pitchFamily="18" charset="0"/>
                <a:cs typeface="Times New Roman" pitchFamily="18" charset="0"/>
              </a:rPr>
              <a:t>ț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ă reproductivă. Tratamentul chirurgical conservator rămâne metoda de elec</a:t>
            </a:r>
            <a:r>
              <a:rPr lang="ro-RO" sz="3200" dirty="0">
                <a:latin typeface="Times New Roman" pitchFamily="18" charset="0"/>
                <a:cs typeface="Times New Roman" pitchFamily="18" charset="0"/>
              </a:rPr>
              <a:t>ț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ie pentru pacientele cu infertilitate. Există diferite căi de abord pentru miomectomie. Miomectomia prin histeroscopie este o metodă eficientă, cu morbiditate scăzută, ce poate aborda fibroame de până la 4-5 cm. Rate de ob</a:t>
            </a:r>
            <a:r>
              <a:rPr lang="ro-RO" sz="3200" dirty="0">
                <a:latin typeface="Times New Roman" pitchFamily="18" charset="0"/>
                <a:cs typeface="Times New Roman" pitchFamily="18" charset="0"/>
              </a:rPr>
              <a:t>ț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inere a unei sarcini după acest tip interven</a:t>
            </a:r>
            <a:r>
              <a:rPr lang="ro-RO" sz="3200" dirty="0">
                <a:latin typeface="Times New Roman" pitchFamily="18" charset="0"/>
                <a:cs typeface="Times New Roman" pitchFamily="18" charset="0"/>
              </a:rPr>
              <a:t>ț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ie sunt de 49% (tip 0), 36% (tip 1) </a:t>
            </a:r>
            <a:r>
              <a:rPr lang="ro-RO" sz="3200" dirty="0">
                <a:latin typeface="Times New Roman" pitchFamily="18" charset="0"/>
                <a:cs typeface="Times New Roman" pitchFamily="18" charset="0"/>
              </a:rPr>
              <a:t>ș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i 33% (tip 2).</a:t>
            </a:r>
          </a:p>
          <a:p>
            <a:pPr algn="just"/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o-RO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4" name="TextBox 2"/>
          <p:cNvSpPr txBox="1">
            <a:spLocks noChangeArrowheads="1"/>
          </p:cNvSpPr>
          <p:nvPr/>
        </p:nvSpPr>
        <p:spPr bwMode="auto">
          <a:xfrm>
            <a:off x="1600200" y="21564600"/>
            <a:ext cx="90678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endParaRPr lang="ro-RO" sz="3200" dirty="0"/>
          </a:p>
          <a:p>
            <a:pPr algn="just"/>
            <a:endParaRPr lang="ro-RO" sz="3200" dirty="0"/>
          </a:p>
          <a:p>
            <a:pPr algn="just"/>
            <a:endParaRPr lang="ro-RO" sz="3200" dirty="0"/>
          </a:p>
          <a:p>
            <a:pPr algn="just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algn="just"/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august 2016 se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reevaluează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ecografic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și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constată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persistența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nodulului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dimensiuni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de 2,5 cm</a:t>
            </a:r>
            <a:r>
              <a:rPr lang="ro-RO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o-RO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2093383" y="5867401"/>
          <a:ext cx="19256471" cy="5537482"/>
        </p:xfrm>
        <a:graphic>
          <a:graphicData uri="http://schemas.openxmlformats.org/drawingml/2006/table">
            <a:tbl>
              <a:tblPr/>
              <a:tblGrid>
                <a:gridCol w="19256471"/>
              </a:tblGrid>
              <a:tr h="5349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Clasificarea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ESGE a 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fibroamelor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uterine 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submucoase</a:t>
                      </a:r>
                      <a:endParaRPr kumimoji="0" lang="ro-RO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7990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Tip 0</a:t>
                      </a:r>
                      <a:endParaRPr kumimoji="0" lang="ro-RO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-total 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în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cavitatea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endometrială</a:t>
                      </a:r>
                      <a:endParaRPr kumimoji="0" lang="ro-RO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-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fără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extensie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în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miometru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pediculat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ro-RO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Tip 1</a:t>
                      </a:r>
                      <a:endParaRPr kumimoji="0" lang="ro-RO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-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extensie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în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miometru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&lt;50% (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sesil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ro-RO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-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unghiul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dintre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suprafața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fibromului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și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peretele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uterin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&lt;90°</a:t>
                      </a:r>
                      <a:endParaRPr kumimoji="0" lang="ro-RO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Tip 2</a:t>
                      </a:r>
                      <a:endParaRPr kumimoji="0" lang="ro-RO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-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extensie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în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miometru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≥50% (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sesil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ro-RO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-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unghiul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dintre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suprafața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fibromului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și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peretele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uterin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≥90°</a:t>
                      </a:r>
                      <a:endParaRPr kumimoji="0" lang="ro-RO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pic>
        <p:nvPicPr>
          <p:cNvPr id="10253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747" y="12623110"/>
            <a:ext cx="6594379" cy="4525824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</p:pic>
      <p:pic>
        <p:nvPicPr>
          <p:cNvPr id="10254" name="Picture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6748" y="17830800"/>
            <a:ext cx="873202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55" name="Picture 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86433" y="17849333"/>
            <a:ext cx="8249612" cy="3527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56" name="Picture 2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44200" y="20345400"/>
            <a:ext cx="10832041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57" name="Picture 2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624473" y="13792200"/>
            <a:ext cx="8247400" cy="3324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58" name="Picture 2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471562" y="13792200"/>
            <a:ext cx="8247888" cy="3437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59" name="Picture 2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686434" y="21894559"/>
            <a:ext cx="8185439" cy="350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0" name="Picture 2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1471562" y="21894559"/>
            <a:ext cx="8189865" cy="3525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61" name="TextBox 5"/>
          <p:cNvSpPr txBox="1">
            <a:spLocks noChangeArrowheads="1"/>
          </p:cNvSpPr>
          <p:nvPr/>
        </p:nvSpPr>
        <p:spPr bwMode="auto">
          <a:xfrm>
            <a:off x="8331490" y="12812160"/>
            <a:ext cx="1281256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Pacienta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V.E.,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vârstă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de 31 de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ani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, se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prezintă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clinica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noastră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octombrie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2015 cu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diagnosticul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de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nodul</a:t>
            </a:r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 fibromatos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endocavitar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(4,2/4,1/5 cm)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stabilit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urma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unui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examen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RMN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efectuat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cadrul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investigațiilor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pentru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sterilitate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primară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Din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istoricul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pacientei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menționăm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episoade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repetate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menometroragie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pentru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care a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efectuat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chiuretaj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uterin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hemostatic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și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biopsic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august 2015 (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rezultat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histopatologic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fără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modificări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patologice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"/>
            <a:endParaRPr lang="en-US" sz="3200" dirty="0"/>
          </a:p>
          <a:p>
            <a:pPr algn="just"/>
            <a:endParaRPr lang="ro-RO" sz="3200" dirty="0"/>
          </a:p>
        </p:txBody>
      </p:sp>
      <p:sp>
        <p:nvSpPr>
          <p:cNvPr id="10262" name="TextBox 6"/>
          <p:cNvSpPr txBox="1">
            <a:spLocks noChangeArrowheads="1"/>
          </p:cNvSpPr>
          <p:nvPr/>
        </p:nvSpPr>
        <p:spPr bwMode="auto">
          <a:xfrm>
            <a:off x="10591799" y="17754600"/>
            <a:ext cx="1105458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3200" dirty="0" smtClean="0"/>
              <a:t>    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Se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practică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histeroscopie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exploratorie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și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se decide management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medicamentos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modulatori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selectivi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receptorilor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progesteron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Ulipristal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acetat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Pacienta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urmează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tratamentul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în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3 cure</a:t>
            </a:r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 x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luni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o-RO" sz="3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1987164" y="12812161"/>
            <a:ext cx="0" cy="134818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64" name="TextBox 9"/>
          <p:cNvSpPr txBox="1">
            <a:spLocks noChangeArrowheads="1"/>
          </p:cNvSpPr>
          <p:nvPr/>
        </p:nvSpPr>
        <p:spPr bwMode="auto">
          <a:xfrm>
            <a:off x="22584641" y="12714219"/>
            <a:ext cx="1908386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o-RO" sz="3600" dirty="0" smtClean="0">
                <a:latin typeface="Times New Roman" pitchFamily="18" charset="0"/>
                <a:cs typeface="Times New Roman" pitchFamily="18" charset="0"/>
              </a:rPr>
              <a:t>Se </a:t>
            </a:r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decide tratament chirurgical conservator prin miomectomie histeroscopică cu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rezecția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nodului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doi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timpi</a:t>
            </a:r>
            <a:r>
              <a:rPr lang="ro-RO" sz="3600" dirty="0">
                <a:latin typeface="Times New Roman" pitchFamily="18" charset="0"/>
                <a:cs typeface="Times New Roman" pitchFamily="18" charset="0"/>
              </a:rPr>
              <a:t> (la interval de o lună)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o-RO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5" name="TextBox 10"/>
          <p:cNvSpPr txBox="1">
            <a:spLocks noChangeArrowheads="1"/>
          </p:cNvSpPr>
          <p:nvPr/>
        </p:nvSpPr>
        <p:spPr bwMode="auto">
          <a:xfrm>
            <a:off x="22624473" y="17148934"/>
            <a:ext cx="1707457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o-RO" sz="4000" b="1" dirty="0" smtClean="0">
                <a:latin typeface="Times New Roman" pitchFamily="18" charset="0"/>
                <a:cs typeface="Times New Roman" pitchFamily="18" charset="0"/>
              </a:rPr>
              <a:t>Figura </a:t>
            </a:r>
            <a:r>
              <a:rPr lang="ro-RO" sz="4000" b="1" dirty="0">
                <a:latin typeface="Times New Roman" pitchFamily="18" charset="0"/>
                <a:cs typeface="Times New Roman" pitchFamily="18" charset="0"/>
              </a:rPr>
              <a:t>4 și 5: Aspecte din timpul primei rezectoscopii</a:t>
            </a:r>
          </a:p>
        </p:txBody>
      </p:sp>
      <p:sp>
        <p:nvSpPr>
          <p:cNvPr id="10266" name="TextBox 11"/>
          <p:cNvSpPr txBox="1">
            <a:spLocks noChangeArrowheads="1"/>
          </p:cNvSpPr>
          <p:nvPr/>
        </p:nvSpPr>
        <p:spPr bwMode="auto">
          <a:xfrm>
            <a:off x="32385000" y="18821400"/>
            <a:ext cx="787169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4000" b="1" dirty="0" smtClean="0">
                <a:latin typeface="Times New Roman" pitchFamily="18" charset="0"/>
                <a:cs typeface="Times New Roman" pitchFamily="18" charset="0"/>
              </a:rPr>
              <a:t>Figura </a:t>
            </a:r>
            <a:r>
              <a:rPr lang="ro-RO" sz="4000" b="1" dirty="0">
                <a:latin typeface="Times New Roman" pitchFamily="18" charset="0"/>
                <a:cs typeface="Times New Roman" pitchFamily="18" charset="0"/>
              </a:rPr>
              <a:t>6: Aspect ecografic după prima rezectoscopie</a:t>
            </a:r>
          </a:p>
        </p:txBody>
      </p:sp>
      <p:sp>
        <p:nvSpPr>
          <p:cNvPr id="10267" name="TextBox 12"/>
          <p:cNvSpPr txBox="1">
            <a:spLocks noChangeArrowheads="1"/>
          </p:cNvSpPr>
          <p:nvPr/>
        </p:nvSpPr>
        <p:spPr bwMode="auto">
          <a:xfrm>
            <a:off x="22686434" y="25579906"/>
            <a:ext cx="1697499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o-RO" sz="4000" b="1" dirty="0">
                <a:latin typeface="Times New Roman" pitchFamily="18" charset="0"/>
                <a:cs typeface="Times New Roman" pitchFamily="18" charset="0"/>
              </a:rPr>
              <a:t>Figura 6 și 7: Aspecte din timpul celei de a 2-a rezectoscopii</a:t>
            </a:r>
          </a:p>
        </p:txBody>
      </p:sp>
      <p:sp>
        <p:nvSpPr>
          <p:cNvPr id="10268" name="TextBox 2"/>
          <p:cNvSpPr txBox="1">
            <a:spLocks noChangeArrowheads="1"/>
          </p:cNvSpPr>
          <p:nvPr/>
        </p:nvSpPr>
        <p:spPr bwMode="auto">
          <a:xfrm>
            <a:off x="13932285" y="11655080"/>
            <a:ext cx="1542819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o-RO" sz="5400"/>
              <a:t>Prezentare de caz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1296748" y="11985349"/>
            <a:ext cx="1601681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5917236" y="11985349"/>
            <a:ext cx="1515379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514600" y="17068800"/>
            <a:ext cx="4660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Figura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1: Aspect RMN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95400" y="21107400"/>
            <a:ext cx="8915400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4000" b="1" dirty="0" smtClean="0">
                <a:latin typeface="Times New Roman" pitchFamily="18" charset="0"/>
                <a:cs typeface="Times New Roman" pitchFamily="18" charset="0"/>
              </a:rPr>
              <a:t>Figu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4000" b="1" dirty="0" smtClean="0">
                <a:latin typeface="Times New Roman" pitchFamily="18" charset="0"/>
                <a:cs typeface="Times New Roman" pitchFamily="18" charset="0"/>
              </a:rPr>
              <a:t>2: Aspect ecografic după prima cură cu ulipristat acetat</a:t>
            </a:r>
          </a:p>
          <a:p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0744200" y="24688800"/>
            <a:ext cx="10820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4000" b="1" dirty="0" smtClean="0">
                <a:latin typeface="Times New Roman" pitchFamily="18" charset="0"/>
                <a:cs typeface="Times New Roman" pitchFamily="18" charset="0"/>
              </a:rPr>
              <a:t>Figura 3: Aspect ecografic după cele 3 cure cu ulipristat acetat.</a:t>
            </a:r>
          </a:p>
          <a:p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Trek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267</TotalTime>
  <Words>648</Words>
  <Application>Microsoft Office PowerPoint</Application>
  <PresentationFormat>Custom</PresentationFormat>
  <Paragraphs>39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Franklin Gothic Medium</vt:lpstr>
      <vt:lpstr>Franklin Gothic Book</vt:lpstr>
      <vt:lpstr>Wingdings 2</vt:lpstr>
      <vt:lpstr>Calibri</vt:lpstr>
      <vt:lpstr>Times New Roman</vt:lpstr>
      <vt:lpstr>Trek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09RED</dc:creator>
  <cp:lastModifiedBy>Eve</cp:lastModifiedBy>
  <cp:revision>31</cp:revision>
  <dcterms:created xsi:type="dcterms:W3CDTF">2013-10-12T12:08:16Z</dcterms:created>
  <dcterms:modified xsi:type="dcterms:W3CDTF">2016-10-18T20:13:44Z</dcterms:modified>
</cp:coreProperties>
</file>