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24688800" cy="18288000"/>
  <p:notesSz cx="6858000" cy="9144000"/>
  <p:defaultTextStyle>
    <a:defPPr>
      <a:defRPr lang="ro-RO"/>
    </a:defPPr>
    <a:lvl1pPr marL="0" algn="l" defTabSz="2040732" rtl="0" eaLnBrk="1" latinLnBrk="0" hangingPunct="1">
      <a:defRPr sz="4100" kern="1200">
        <a:solidFill>
          <a:schemeClr val="tx1"/>
        </a:solidFill>
        <a:latin typeface="+mn-lt"/>
        <a:ea typeface="+mn-ea"/>
        <a:cs typeface="+mn-cs"/>
      </a:defRPr>
    </a:lvl1pPr>
    <a:lvl2pPr marL="1020366" algn="l" defTabSz="2040732" rtl="0" eaLnBrk="1" latinLnBrk="0" hangingPunct="1">
      <a:defRPr sz="4100" kern="1200">
        <a:solidFill>
          <a:schemeClr val="tx1"/>
        </a:solidFill>
        <a:latin typeface="+mn-lt"/>
        <a:ea typeface="+mn-ea"/>
        <a:cs typeface="+mn-cs"/>
      </a:defRPr>
    </a:lvl2pPr>
    <a:lvl3pPr marL="2040732" algn="l" defTabSz="2040732" rtl="0" eaLnBrk="1" latinLnBrk="0" hangingPunct="1">
      <a:defRPr sz="4100" kern="1200">
        <a:solidFill>
          <a:schemeClr val="tx1"/>
        </a:solidFill>
        <a:latin typeface="+mn-lt"/>
        <a:ea typeface="+mn-ea"/>
        <a:cs typeface="+mn-cs"/>
      </a:defRPr>
    </a:lvl3pPr>
    <a:lvl4pPr marL="3061099" algn="l" defTabSz="2040732" rtl="0" eaLnBrk="1" latinLnBrk="0" hangingPunct="1">
      <a:defRPr sz="4100" kern="1200">
        <a:solidFill>
          <a:schemeClr val="tx1"/>
        </a:solidFill>
        <a:latin typeface="+mn-lt"/>
        <a:ea typeface="+mn-ea"/>
        <a:cs typeface="+mn-cs"/>
      </a:defRPr>
    </a:lvl4pPr>
    <a:lvl5pPr marL="4081467" algn="l" defTabSz="2040732" rtl="0" eaLnBrk="1" latinLnBrk="0" hangingPunct="1">
      <a:defRPr sz="4100" kern="1200">
        <a:solidFill>
          <a:schemeClr val="tx1"/>
        </a:solidFill>
        <a:latin typeface="+mn-lt"/>
        <a:ea typeface="+mn-ea"/>
        <a:cs typeface="+mn-cs"/>
      </a:defRPr>
    </a:lvl5pPr>
    <a:lvl6pPr marL="5101831" algn="l" defTabSz="2040732" rtl="0" eaLnBrk="1" latinLnBrk="0" hangingPunct="1">
      <a:defRPr sz="4100" kern="1200">
        <a:solidFill>
          <a:schemeClr val="tx1"/>
        </a:solidFill>
        <a:latin typeface="+mn-lt"/>
        <a:ea typeface="+mn-ea"/>
        <a:cs typeface="+mn-cs"/>
      </a:defRPr>
    </a:lvl6pPr>
    <a:lvl7pPr marL="6122199" algn="l" defTabSz="2040732" rtl="0" eaLnBrk="1" latinLnBrk="0" hangingPunct="1">
      <a:defRPr sz="4100" kern="1200">
        <a:solidFill>
          <a:schemeClr val="tx1"/>
        </a:solidFill>
        <a:latin typeface="+mn-lt"/>
        <a:ea typeface="+mn-ea"/>
        <a:cs typeface="+mn-cs"/>
      </a:defRPr>
    </a:lvl7pPr>
    <a:lvl8pPr marL="7142566" algn="l" defTabSz="2040732" rtl="0" eaLnBrk="1" latinLnBrk="0" hangingPunct="1">
      <a:defRPr sz="4100" kern="1200">
        <a:solidFill>
          <a:schemeClr val="tx1"/>
        </a:solidFill>
        <a:latin typeface="+mn-lt"/>
        <a:ea typeface="+mn-ea"/>
        <a:cs typeface="+mn-cs"/>
      </a:defRPr>
    </a:lvl8pPr>
    <a:lvl9pPr marL="8162932" algn="l" defTabSz="2040732" rtl="0" eaLnBrk="1" latinLnBrk="0" hangingPunct="1">
      <a:defRPr sz="41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7776">
          <p15:clr>
            <a:srgbClr val="A4A3A4"/>
          </p15:clr>
        </p15:guide>
        <p15:guide id="2"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CC"/>
    <a:srgbClr val="C5C9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00" autoAdjust="0"/>
    <p:restoredTop sz="99877" autoAdjust="0"/>
  </p:normalViewPr>
  <p:slideViewPr>
    <p:cSldViewPr snapToGrid="0">
      <p:cViewPr>
        <p:scale>
          <a:sx n="50" d="100"/>
          <a:sy n="50" d="100"/>
        </p:scale>
        <p:origin x="-62" y="1963"/>
      </p:cViewPr>
      <p:guideLst>
        <p:guide orient="horz" pos="5760"/>
        <p:guide pos="777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na%20Valea\Desktop\LICENTE\baza%20de%20date-acromegali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na%20Valea\Desktop\LICENTE\baza%20de%20date-acromegali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view3D>
      <c:rotX val="30"/>
      <c:perspective val="30"/>
    </c:view3D>
    <c:plotArea>
      <c:layout>
        <c:manualLayout>
          <c:layoutTarget val="inner"/>
          <c:xMode val="edge"/>
          <c:yMode val="edge"/>
          <c:x val="0"/>
          <c:y val="0.15630861513484193"/>
          <c:w val="0.61149453573620782"/>
          <c:h val="0.67176716155814786"/>
        </c:manualLayout>
      </c:layout>
      <c:pie3DChart>
        <c:varyColors val="1"/>
        <c:ser>
          <c:idx val="0"/>
          <c:order val="0"/>
          <c:spPr>
            <a:solidFill>
              <a:srgbClr val="FF0000"/>
            </a:solidFill>
            <a:ln>
              <a:solidFill>
                <a:srgbClr val="0070C0"/>
              </a:solidFill>
            </a:ln>
          </c:spPr>
          <c:explosion val="25"/>
          <c:dPt>
            <c:idx val="0"/>
            <c:spPr>
              <a:solidFill>
                <a:srgbClr val="00B050"/>
              </a:solidFill>
              <a:ln>
                <a:solidFill>
                  <a:srgbClr val="FF0000"/>
                </a:solidFill>
              </a:ln>
            </c:spPr>
          </c:dPt>
          <c:dLbls>
            <c:spPr>
              <a:noFill/>
              <a:ln>
                <a:noFill/>
              </a:ln>
              <a:effectLst/>
            </c:spPr>
            <c:txPr>
              <a:bodyPr/>
              <a:lstStyle/>
              <a:p>
                <a:pPr>
                  <a:defRPr lang="en-US" sz="2000"/>
                </a:pPr>
                <a:endParaRPr lang="en-US"/>
              </a:p>
            </c:txPr>
            <c:showVal val="1"/>
            <c:showLeaderLines val="1"/>
            <c:extLst>
              <c:ext xmlns:c15="http://schemas.microsoft.com/office/drawing/2012/chart" uri="{CE6537A1-D6FC-4f65-9D91-7224C49458BB}">
                <c15:layout/>
              </c:ext>
            </c:extLst>
          </c:dLbls>
          <c:cat>
            <c:strRef>
              <c:f>'Prelucrare Date'!$A$51:$A$52</c:f>
              <c:strCache>
                <c:ptCount val="2"/>
                <c:pt idx="0">
                  <c:v>macroadenom</c:v>
                </c:pt>
                <c:pt idx="1">
                  <c:v>microadenom</c:v>
                </c:pt>
              </c:strCache>
            </c:strRef>
          </c:cat>
          <c:val>
            <c:numRef>
              <c:f>'Prelucrare Date'!$B$51:$B$52</c:f>
              <c:numCache>
                <c:formatCode>General</c:formatCode>
                <c:ptCount val="2"/>
                <c:pt idx="0">
                  <c:v>42</c:v>
                </c:pt>
                <c:pt idx="1">
                  <c:v>11</c:v>
                </c:pt>
              </c:numCache>
            </c:numRef>
          </c:val>
        </c:ser>
      </c:pie3DChart>
    </c:plotArea>
    <c:legend>
      <c:legendPos val="r"/>
      <c:layout>
        <c:manualLayout>
          <c:xMode val="edge"/>
          <c:yMode val="edge"/>
          <c:x val="0.61964510037925313"/>
          <c:y val="0.33486838644055944"/>
          <c:w val="0.32859012879142957"/>
          <c:h val="0.46929602015293775"/>
        </c:manualLayout>
      </c:layout>
      <c:txPr>
        <a:bodyPr/>
        <a:lstStyle/>
        <a:p>
          <a:pPr>
            <a:defRPr lang="en-US" sz="2400" b="1">
              <a:solidFill>
                <a:schemeClr val="bg2"/>
              </a:solidFill>
            </a:defRPr>
          </a:pPr>
          <a:endParaRPr lang="en-US"/>
        </a:p>
      </c:txPr>
    </c:legend>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1.3987988841324989E-2"/>
          <c:y val="5.8022101072053259E-2"/>
          <c:w val="0.76540673248207192"/>
          <c:h val="0.9419778989279467"/>
        </c:manualLayout>
      </c:layout>
      <c:ofPieChart>
        <c:ofPieType val="pie"/>
        <c:varyColors val="1"/>
        <c:ser>
          <c:idx val="0"/>
          <c:order val="0"/>
          <c:dLbls>
            <c:dLbl>
              <c:idx val="0"/>
              <c:layout>
                <c:manualLayout>
                  <c:x val="4.735500902899361E-2"/>
                  <c:y val="-4.6824544226647573E-3"/>
                </c:manualLayout>
              </c:layout>
              <c:dLblPos val="bestFit"/>
              <c:showPercent val="1"/>
            </c:dLbl>
            <c:spPr>
              <a:noFill/>
              <a:ln>
                <a:noFill/>
              </a:ln>
              <a:effectLst/>
            </c:spPr>
            <c:txPr>
              <a:bodyPr/>
              <a:lstStyle/>
              <a:p>
                <a:pPr>
                  <a:defRPr lang="en-US" sz="2800" b="1">
                    <a:solidFill>
                      <a:srgbClr val="FFFF00"/>
                    </a:solidFill>
                  </a:defRPr>
                </a:pPr>
                <a:endParaRPr lang="en-US"/>
              </a:p>
            </c:txPr>
            <c:dLblPos val="bestFit"/>
            <c:showPercent val="1"/>
            <c:showLeaderLines val="1"/>
            <c:extLst>
              <c:ext xmlns:c15="http://schemas.microsoft.com/office/drawing/2012/chart" uri="{CE6537A1-D6FC-4f65-9D91-7224C49458BB}">
                <c15:layout/>
              </c:ext>
            </c:extLst>
          </c:dLbls>
          <c:cat>
            <c:strRef>
              <c:f>'Prelucrare Date'!$A$56:$A$58</c:f>
              <c:strCache>
                <c:ptCount val="3"/>
                <c:pt idx="0">
                  <c:v>Fără dereglări ale ciclului menstrual</c:v>
                </c:pt>
                <c:pt idx="1">
                  <c:v>Oligomenoree</c:v>
                </c:pt>
                <c:pt idx="2">
                  <c:v>Amenoree secundară</c:v>
                </c:pt>
              </c:strCache>
            </c:strRef>
          </c:cat>
          <c:val>
            <c:numRef>
              <c:f>'Prelucrare Date'!$B$56:$B$58</c:f>
              <c:numCache>
                <c:formatCode>General</c:formatCode>
                <c:ptCount val="3"/>
                <c:pt idx="0">
                  <c:v>4</c:v>
                </c:pt>
                <c:pt idx="1">
                  <c:v>23</c:v>
                </c:pt>
                <c:pt idx="2">
                  <c:v>13</c:v>
                </c:pt>
              </c:numCache>
            </c:numRef>
          </c:val>
        </c:ser>
        <c:dLbls>
          <c:showPercent val="1"/>
        </c:dLbls>
        <c:gapWidth val="100"/>
        <c:splitType val="pos"/>
        <c:splitPos val="2"/>
        <c:secondPieSize val="75"/>
        <c:serLines/>
      </c:ofPieChart>
    </c:plotArea>
    <c:legend>
      <c:legendPos val="r"/>
      <c:layout>
        <c:manualLayout>
          <c:xMode val="edge"/>
          <c:yMode val="edge"/>
          <c:x val="0.65446571220898153"/>
          <c:y val="0.29852193180527148"/>
          <c:w val="0.32110266763153422"/>
          <c:h val="0.63356594728191051"/>
        </c:manualLayout>
      </c:layout>
      <c:txPr>
        <a:bodyPr/>
        <a:lstStyle/>
        <a:p>
          <a:pPr>
            <a:defRPr lang="en-US" sz="2800" b="1">
              <a:solidFill>
                <a:schemeClr val="bg2"/>
              </a:solidFill>
            </a:defRPr>
          </a:pPr>
          <a:endParaRPr lang="en-US"/>
        </a:p>
      </c:txPr>
    </c:legend>
    <c:plotVisOnly val="1"/>
    <c:dispBlanksAs val="zero"/>
  </c:chart>
  <c:txPr>
    <a:bodyPr/>
    <a:lstStyle/>
    <a:p>
      <a:pPr>
        <a:defRPr sz="1000">
          <a:latin typeface="Arial" pitchFamily="34" charset="0"/>
          <a:cs typeface="Arial" pitchFamily="34" charset="0"/>
        </a:defRPr>
      </a:pPr>
      <a:endParaRPr lang="en-US"/>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51666" y="2992971"/>
            <a:ext cx="20985481" cy="6366933"/>
          </a:xfrm>
        </p:spPr>
        <p:txBody>
          <a:bodyPr anchor="b"/>
          <a:lstStyle>
            <a:lvl1pPr algn="ctr">
              <a:defRPr sz="11700"/>
            </a:lvl1pPr>
          </a:lstStyle>
          <a:p>
            <a:r>
              <a:rPr lang="en-US" smtClean="0"/>
              <a:t>Click to edit Master title style</a:t>
            </a:r>
            <a:endParaRPr lang="en-US" dirty="0"/>
          </a:p>
        </p:txBody>
      </p:sp>
      <p:sp>
        <p:nvSpPr>
          <p:cNvPr id="3" name="Subtitle 2"/>
          <p:cNvSpPr>
            <a:spLocks noGrp="1"/>
          </p:cNvSpPr>
          <p:nvPr>
            <p:ph type="subTitle" idx="1"/>
          </p:nvPr>
        </p:nvSpPr>
        <p:spPr>
          <a:xfrm>
            <a:off x="3086101" y="9605436"/>
            <a:ext cx="18516600" cy="4415367"/>
          </a:xfrm>
        </p:spPr>
        <p:txBody>
          <a:bodyPr/>
          <a:lstStyle>
            <a:lvl1pPr marL="0" indent="0" algn="ctr">
              <a:buNone/>
              <a:defRPr sz="4700"/>
            </a:lvl1pPr>
            <a:lvl2pPr marL="885784" indent="0" algn="ctr">
              <a:buNone/>
              <a:defRPr sz="3900"/>
            </a:lvl2pPr>
            <a:lvl3pPr marL="1771570" indent="0" algn="ctr">
              <a:buNone/>
              <a:defRPr sz="3500"/>
            </a:lvl3pPr>
            <a:lvl4pPr marL="2657354" indent="0" algn="ctr">
              <a:buNone/>
              <a:defRPr sz="3200"/>
            </a:lvl4pPr>
            <a:lvl5pPr marL="3543138" indent="0" algn="ctr">
              <a:buNone/>
              <a:defRPr sz="3200"/>
            </a:lvl5pPr>
            <a:lvl6pPr marL="4428922" indent="0" algn="ctr">
              <a:buNone/>
              <a:defRPr sz="3200"/>
            </a:lvl6pPr>
            <a:lvl7pPr marL="5314706" indent="0" algn="ctr">
              <a:buNone/>
              <a:defRPr sz="3200"/>
            </a:lvl7pPr>
            <a:lvl8pPr marL="6200490" indent="0" algn="ctr">
              <a:buNone/>
              <a:defRPr sz="3200"/>
            </a:lvl8pPr>
            <a:lvl9pPr marL="7086275" indent="0" algn="ctr">
              <a:buNone/>
              <a:defRPr sz="3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145703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1255197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67927" y="973669"/>
            <a:ext cx="5323524" cy="15498236"/>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697358" y="973669"/>
            <a:ext cx="15661959" cy="154982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746662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398240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84502" y="4559309"/>
            <a:ext cx="21294091" cy="7607300"/>
          </a:xfrm>
        </p:spPr>
        <p:txBody>
          <a:bodyPr anchor="b"/>
          <a:lstStyle>
            <a:lvl1pPr>
              <a:defRPr sz="11700"/>
            </a:lvl1pPr>
          </a:lstStyle>
          <a:p>
            <a:r>
              <a:rPr lang="en-US" smtClean="0"/>
              <a:t>Click to edit Master title style</a:t>
            </a:r>
            <a:endParaRPr lang="en-US" dirty="0"/>
          </a:p>
        </p:txBody>
      </p:sp>
      <p:sp>
        <p:nvSpPr>
          <p:cNvPr id="3" name="Text Placeholder 2"/>
          <p:cNvSpPr>
            <a:spLocks noGrp="1"/>
          </p:cNvSpPr>
          <p:nvPr>
            <p:ph type="body" idx="1"/>
          </p:nvPr>
        </p:nvSpPr>
        <p:spPr>
          <a:xfrm>
            <a:off x="1684502" y="12238577"/>
            <a:ext cx="21294091" cy="4000500"/>
          </a:xfrm>
        </p:spPr>
        <p:txBody>
          <a:bodyPr/>
          <a:lstStyle>
            <a:lvl1pPr marL="0" indent="0">
              <a:buNone/>
              <a:defRPr sz="4700">
                <a:solidFill>
                  <a:schemeClr val="tx1"/>
                </a:solidFill>
              </a:defRPr>
            </a:lvl1pPr>
            <a:lvl2pPr marL="885784" indent="0">
              <a:buNone/>
              <a:defRPr sz="3900">
                <a:solidFill>
                  <a:schemeClr val="tx1">
                    <a:tint val="75000"/>
                  </a:schemeClr>
                </a:solidFill>
              </a:defRPr>
            </a:lvl2pPr>
            <a:lvl3pPr marL="1771570" indent="0">
              <a:buNone/>
              <a:defRPr sz="3500">
                <a:solidFill>
                  <a:schemeClr val="tx1">
                    <a:tint val="75000"/>
                  </a:schemeClr>
                </a:solidFill>
              </a:defRPr>
            </a:lvl3pPr>
            <a:lvl4pPr marL="2657354" indent="0">
              <a:buNone/>
              <a:defRPr sz="3200">
                <a:solidFill>
                  <a:schemeClr val="tx1">
                    <a:tint val="75000"/>
                  </a:schemeClr>
                </a:solidFill>
              </a:defRPr>
            </a:lvl4pPr>
            <a:lvl5pPr marL="3543138" indent="0">
              <a:buNone/>
              <a:defRPr sz="3200">
                <a:solidFill>
                  <a:schemeClr val="tx1">
                    <a:tint val="75000"/>
                  </a:schemeClr>
                </a:solidFill>
              </a:defRPr>
            </a:lvl5pPr>
            <a:lvl6pPr marL="4428922" indent="0">
              <a:buNone/>
              <a:defRPr sz="3200">
                <a:solidFill>
                  <a:schemeClr val="tx1">
                    <a:tint val="75000"/>
                  </a:schemeClr>
                </a:solidFill>
              </a:defRPr>
            </a:lvl6pPr>
            <a:lvl7pPr marL="5314706" indent="0">
              <a:buNone/>
              <a:defRPr sz="3200">
                <a:solidFill>
                  <a:schemeClr val="tx1">
                    <a:tint val="75000"/>
                  </a:schemeClr>
                </a:solidFill>
              </a:defRPr>
            </a:lvl7pPr>
            <a:lvl8pPr marL="6200490" indent="0">
              <a:buNone/>
              <a:defRPr sz="3200">
                <a:solidFill>
                  <a:schemeClr val="tx1">
                    <a:tint val="75000"/>
                  </a:schemeClr>
                </a:solidFill>
              </a:defRPr>
            </a:lvl8pPr>
            <a:lvl9pPr marL="7086275" indent="0">
              <a:buNone/>
              <a:defRPr sz="3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2606525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97355" y="4868335"/>
            <a:ext cx="10492740" cy="11603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2498705" y="4868335"/>
            <a:ext cx="10492740" cy="11603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807034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00576" y="973672"/>
            <a:ext cx="21294091" cy="35348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700575" y="4483104"/>
            <a:ext cx="10444518" cy="2197098"/>
          </a:xfrm>
        </p:spPr>
        <p:txBody>
          <a:bodyPr anchor="b"/>
          <a:lstStyle>
            <a:lvl1pPr marL="0" indent="0">
              <a:buNone/>
              <a:defRPr sz="4700" b="1"/>
            </a:lvl1pPr>
            <a:lvl2pPr marL="885784" indent="0">
              <a:buNone/>
              <a:defRPr sz="3900" b="1"/>
            </a:lvl2pPr>
            <a:lvl3pPr marL="1771570" indent="0">
              <a:buNone/>
              <a:defRPr sz="3500" b="1"/>
            </a:lvl3pPr>
            <a:lvl4pPr marL="2657354" indent="0">
              <a:buNone/>
              <a:defRPr sz="3200" b="1"/>
            </a:lvl4pPr>
            <a:lvl5pPr marL="3543138" indent="0">
              <a:buNone/>
              <a:defRPr sz="3200" b="1"/>
            </a:lvl5pPr>
            <a:lvl6pPr marL="4428922" indent="0">
              <a:buNone/>
              <a:defRPr sz="3200" b="1"/>
            </a:lvl6pPr>
            <a:lvl7pPr marL="5314706" indent="0">
              <a:buNone/>
              <a:defRPr sz="3200" b="1"/>
            </a:lvl7pPr>
            <a:lvl8pPr marL="6200490" indent="0">
              <a:buNone/>
              <a:defRPr sz="3200" b="1"/>
            </a:lvl8pPr>
            <a:lvl9pPr marL="7086275" indent="0">
              <a:buNone/>
              <a:defRPr sz="3200" b="1"/>
            </a:lvl9pPr>
          </a:lstStyle>
          <a:p>
            <a:pPr lvl="0"/>
            <a:r>
              <a:rPr lang="en-US" smtClean="0"/>
              <a:t>Click to edit Master text styles</a:t>
            </a:r>
          </a:p>
        </p:txBody>
      </p:sp>
      <p:sp>
        <p:nvSpPr>
          <p:cNvPr id="4" name="Content Placeholder 3"/>
          <p:cNvSpPr>
            <a:spLocks noGrp="1"/>
          </p:cNvSpPr>
          <p:nvPr>
            <p:ph sz="half" idx="2"/>
          </p:nvPr>
        </p:nvSpPr>
        <p:spPr>
          <a:xfrm>
            <a:off x="1700575" y="6680204"/>
            <a:ext cx="10444518" cy="9825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2498711" y="4483104"/>
            <a:ext cx="10495954" cy="2197098"/>
          </a:xfrm>
        </p:spPr>
        <p:txBody>
          <a:bodyPr anchor="b"/>
          <a:lstStyle>
            <a:lvl1pPr marL="0" indent="0">
              <a:buNone/>
              <a:defRPr sz="4700" b="1"/>
            </a:lvl1pPr>
            <a:lvl2pPr marL="885784" indent="0">
              <a:buNone/>
              <a:defRPr sz="3900" b="1"/>
            </a:lvl2pPr>
            <a:lvl3pPr marL="1771570" indent="0">
              <a:buNone/>
              <a:defRPr sz="3500" b="1"/>
            </a:lvl3pPr>
            <a:lvl4pPr marL="2657354" indent="0">
              <a:buNone/>
              <a:defRPr sz="3200" b="1"/>
            </a:lvl4pPr>
            <a:lvl5pPr marL="3543138" indent="0">
              <a:buNone/>
              <a:defRPr sz="3200" b="1"/>
            </a:lvl5pPr>
            <a:lvl6pPr marL="4428922" indent="0">
              <a:buNone/>
              <a:defRPr sz="3200" b="1"/>
            </a:lvl6pPr>
            <a:lvl7pPr marL="5314706" indent="0">
              <a:buNone/>
              <a:defRPr sz="3200" b="1"/>
            </a:lvl7pPr>
            <a:lvl8pPr marL="6200490" indent="0">
              <a:buNone/>
              <a:defRPr sz="3200" b="1"/>
            </a:lvl8pPr>
            <a:lvl9pPr marL="7086275" indent="0">
              <a:buNone/>
              <a:defRPr sz="3200" b="1"/>
            </a:lvl9pPr>
          </a:lstStyle>
          <a:p>
            <a:pPr lvl="0"/>
            <a:r>
              <a:rPr lang="en-US" smtClean="0"/>
              <a:t>Click to edit Master text styles</a:t>
            </a:r>
          </a:p>
        </p:txBody>
      </p:sp>
      <p:sp>
        <p:nvSpPr>
          <p:cNvPr id="6" name="Content Placeholder 5"/>
          <p:cNvSpPr>
            <a:spLocks noGrp="1"/>
          </p:cNvSpPr>
          <p:nvPr>
            <p:ph sz="quarter" idx="4"/>
          </p:nvPr>
        </p:nvSpPr>
        <p:spPr>
          <a:xfrm>
            <a:off x="12498711" y="6680204"/>
            <a:ext cx="10495954" cy="98255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2092884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38718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800056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00577" y="1219200"/>
            <a:ext cx="7962779" cy="4267200"/>
          </a:xfrm>
        </p:spPr>
        <p:txBody>
          <a:bodyPr anchor="b"/>
          <a:lstStyle>
            <a:lvl1pPr>
              <a:defRPr sz="6300"/>
            </a:lvl1pPr>
          </a:lstStyle>
          <a:p>
            <a:r>
              <a:rPr lang="en-US" smtClean="0"/>
              <a:t>Click to edit Master title style</a:t>
            </a:r>
            <a:endParaRPr lang="en-US" dirty="0"/>
          </a:p>
        </p:txBody>
      </p:sp>
      <p:sp>
        <p:nvSpPr>
          <p:cNvPr id="3" name="Content Placeholder 2"/>
          <p:cNvSpPr>
            <a:spLocks noGrp="1"/>
          </p:cNvSpPr>
          <p:nvPr>
            <p:ph idx="1"/>
          </p:nvPr>
        </p:nvSpPr>
        <p:spPr>
          <a:xfrm>
            <a:off x="10495957" y="2633139"/>
            <a:ext cx="12498705" cy="12996333"/>
          </a:xfrm>
        </p:spPr>
        <p:txBody>
          <a:bodyPr/>
          <a:lstStyle>
            <a:lvl1pPr>
              <a:defRPr sz="6300"/>
            </a:lvl1pPr>
            <a:lvl2pPr>
              <a:defRPr sz="5400"/>
            </a:lvl2pPr>
            <a:lvl3pPr>
              <a:defRPr sz="4700"/>
            </a:lvl3pPr>
            <a:lvl4pPr>
              <a:defRPr sz="3900"/>
            </a:lvl4pPr>
            <a:lvl5pPr>
              <a:defRPr sz="3900"/>
            </a:lvl5pPr>
            <a:lvl6pPr>
              <a:defRPr sz="3900"/>
            </a:lvl6pPr>
            <a:lvl7pPr>
              <a:defRPr sz="3900"/>
            </a:lvl7pPr>
            <a:lvl8pPr>
              <a:defRPr sz="3900"/>
            </a:lvl8pPr>
            <a:lvl9pPr>
              <a:defRPr sz="3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700577" y="5486402"/>
            <a:ext cx="7962779" cy="10164236"/>
          </a:xfrm>
        </p:spPr>
        <p:txBody>
          <a:bodyPr/>
          <a:lstStyle>
            <a:lvl1pPr marL="0" indent="0">
              <a:buNone/>
              <a:defRPr sz="3200"/>
            </a:lvl1pPr>
            <a:lvl2pPr marL="885784" indent="0">
              <a:buNone/>
              <a:defRPr sz="2800"/>
            </a:lvl2pPr>
            <a:lvl3pPr marL="1771570" indent="0">
              <a:buNone/>
              <a:defRPr sz="2400"/>
            </a:lvl3pPr>
            <a:lvl4pPr marL="2657354" indent="0">
              <a:buNone/>
              <a:defRPr sz="2000"/>
            </a:lvl4pPr>
            <a:lvl5pPr marL="3543138" indent="0">
              <a:buNone/>
              <a:defRPr sz="2000"/>
            </a:lvl5pPr>
            <a:lvl6pPr marL="4428922" indent="0">
              <a:buNone/>
              <a:defRPr sz="2000"/>
            </a:lvl6pPr>
            <a:lvl7pPr marL="5314706" indent="0">
              <a:buNone/>
              <a:defRPr sz="2000"/>
            </a:lvl7pPr>
            <a:lvl8pPr marL="6200490" indent="0">
              <a:buNone/>
              <a:defRPr sz="2000"/>
            </a:lvl8pPr>
            <a:lvl9pPr marL="7086275" indent="0">
              <a:buNone/>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2355031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00577" y="1219200"/>
            <a:ext cx="7962779" cy="4267200"/>
          </a:xfrm>
        </p:spPr>
        <p:txBody>
          <a:bodyPr anchor="b"/>
          <a:lstStyle>
            <a:lvl1pPr>
              <a:defRPr sz="63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95957" y="2633139"/>
            <a:ext cx="12498705" cy="12996333"/>
          </a:xfrm>
        </p:spPr>
        <p:txBody>
          <a:bodyPr anchor="t"/>
          <a:lstStyle>
            <a:lvl1pPr marL="0" indent="0">
              <a:buNone/>
              <a:defRPr sz="6300"/>
            </a:lvl1pPr>
            <a:lvl2pPr marL="885784" indent="0">
              <a:buNone/>
              <a:defRPr sz="5400"/>
            </a:lvl2pPr>
            <a:lvl3pPr marL="1771570" indent="0">
              <a:buNone/>
              <a:defRPr sz="4700"/>
            </a:lvl3pPr>
            <a:lvl4pPr marL="2657354" indent="0">
              <a:buNone/>
              <a:defRPr sz="3900"/>
            </a:lvl4pPr>
            <a:lvl5pPr marL="3543138" indent="0">
              <a:buNone/>
              <a:defRPr sz="3900"/>
            </a:lvl5pPr>
            <a:lvl6pPr marL="4428922" indent="0">
              <a:buNone/>
              <a:defRPr sz="3900"/>
            </a:lvl6pPr>
            <a:lvl7pPr marL="5314706" indent="0">
              <a:buNone/>
              <a:defRPr sz="3900"/>
            </a:lvl7pPr>
            <a:lvl8pPr marL="6200490" indent="0">
              <a:buNone/>
              <a:defRPr sz="3900"/>
            </a:lvl8pPr>
            <a:lvl9pPr marL="7086275" indent="0">
              <a:buNone/>
              <a:defRPr sz="3900"/>
            </a:lvl9pPr>
          </a:lstStyle>
          <a:p>
            <a:r>
              <a:rPr lang="en-US" smtClean="0"/>
              <a:t>Click icon to add picture</a:t>
            </a:r>
            <a:endParaRPr lang="en-US" dirty="0"/>
          </a:p>
        </p:txBody>
      </p:sp>
      <p:sp>
        <p:nvSpPr>
          <p:cNvPr id="4" name="Text Placeholder 3"/>
          <p:cNvSpPr>
            <a:spLocks noGrp="1"/>
          </p:cNvSpPr>
          <p:nvPr>
            <p:ph type="body" sz="half" idx="2"/>
          </p:nvPr>
        </p:nvSpPr>
        <p:spPr>
          <a:xfrm>
            <a:off x="1700577" y="5486402"/>
            <a:ext cx="7962779" cy="10164236"/>
          </a:xfrm>
        </p:spPr>
        <p:txBody>
          <a:bodyPr/>
          <a:lstStyle>
            <a:lvl1pPr marL="0" indent="0">
              <a:buNone/>
              <a:defRPr sz="3200"/>
            </a:lvl1pPr>
            <a:lvl2pPr marL="885784" indent="0">
              <a:buNone/>
              <a:defRPr sz="2800"/>
            </a:lvl2pPr>
            <a:lvl3pPr marL="1771570" indent="0">
              <a:buNone/>
              <a:defRPr sz="2400"/>
            </a:lvl3pPr>
            <a:lvl4pPr marL="2657354" indent="0">
              <a:buNone/>
              <a:defRPr sz="2000"/>
            </a:lvl4pPr>
            <a:lvl5pPr marL="3543138" indent="0">
              <a:buNone/>
              <a:defRPr sz="2000"/>
            </a:lvl5pPr>
            <a:lvl6pPr marL="4428922" indent="0">
              <a:buNone/>
              <a:defRPr sz="2000"/>
            </a:lvl6pPr>
            <a:lvl7pPr marL="5314706" indent="0">
              <a:buNone/>
              <a:defRPr sz="2000"/>
            </a:lvl7pPr>
            <a:lvl8pPr marL="6200490" indent="0">
              <a:buNone/>
              <a:defRPr sz="2000"/>
            </a:lvl8pPr>
            <a:lvl9pPr marL="7086275" indent="0">
              <a:buNone/>
              <a:defRPr sz="2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8103CF-3D3D-41FA-B859-B26454FC47EE}" type="datetimeFigureOut">
              <a:rPr lang="ro-RO" smtClean="0"/>
              <a:pPr/>
              <a:t>11.10.2016</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3672985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5C90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97361" y="973672"/>
            <a:ext cx="21294091" cy="3534836"/>
          </a:xfrm>
          <a:prstGeom prst="rect">
            <a:avLst/>
          </a:prstGeom>
        </p:spPr>
        <p:txBody>
          <a:bodyPr vert="horz" lIns="89992" tIns="44995" rIns="89992" bIns="44995"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697361" y="4868335"/>
            <a:ext cx="21294091" cy="11603568"/>
          </a:xfrm>
          <a:prstGeom prst="rect">
            <a:avLst/>
          </a:prstGeom>
        </p:spPr>
        <p:txBody>
          <a:bodyPr vert="horz" lIns="89992" tIns="44995" rIns="89992" bIns="4499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697358" y="16950272"/>
            <a:ext cx="5554980" cy="973667"/>
          </a:xfrm>
          <a:prstGeom prst="rect">
            <a:avLst/>
          </a:prstGeom>
        </p:spPr>
        <p:txBody>
          <a:bodyPr vert="horz" lIns="89992" tIns="44995" rIns="89992" bIns="44995" rtlCol="0" anchor="ctr"/>
          <a:lstStyle>
            <a:lvl1pPr algn="l">
              <a:defRPr sz="2400">
                <a:solidFill>
                  <a:schemeClr val="tx1">
                    <a:tint val="75000"/>
                  </a:schemeClr>
                </a:solidFill>
              </a:defRPr>
            </a:lvl1pPr>
          </a:lstStyle>
          <a:p>
            <a:fld id="{D78103CF-3D3D-41FA-B859-B26454FC47EE}" type="datetimeFigureOut">
              <a:rPr lang="ro-RO" smtClean="0"/>
              <a:pPr/>
              <a:t>11.10.2016</a:t>
            </a:fld>
            <a:endParaRPr lang="ro-RO"/>
          </a:p>
        </p:txBody>
      </p:sp>
      <p:sp>
        <p:nvSpPr>
          <p:cNvPr id="5" name="Footer Placeholder 4"/>
          <p:cNvSpPr>
            <a:spLocks noGrp="1"/>
          </p:cNvSpPr>
          <p:nvPr>
            <p:ph type="ftr" sz="quarter" idx="3"/>
          </p:nvPr>
        </p:nvSpPr>
        <p:spPr>
          <a:xfrm>
            <a:off x="8178173" y="16950272"/>
            <a:ext cx="8332471" cy="973667"/>
          </a:xfrm>
          <a:prstGeom prst="rect">
            <a:avLst/>
          </a:prstGeom>
        </p:spPr>
        <p:txBody>
          <a:bodyPr vert="horz" lIns="89992" tIns="44995" rIns="89992" bIns="44995" rtlCol="0" anchor="ctr"/>
          <a:lstStyle>
            <a:lvl1pPr algn="ctr">
              <a:defRPr sz="24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17436466" y="16950272"/>
            <a:ext cx="5554980" cy="973667"/>
          </a:xfrm>
          <a:prstGeom prst="rect">
            <a:avLst/>
          </a:prstGeom>
        </p:spPr>
        <p:txBody>
          <a:bodyPr vert="horz" lIns="89992" tIns="44995" rIns="89992" bIns="44995" rtlCol="0" anchor="ctr"/>
          <a:lstStyle>
            <a:lvl1pPr algn="r">
              <a:defRPr sz="2400">
                <a:solidFill>
                  <a:schemeClr val="tx1">
                    <a:tint val="75000"/>
                  </a:schemeClr>
                </a:solidFill>
              </a:defRPr>
            </a:lvl1pPr>
          </a:lstStyle>
          <a:p>
            <a:fld id="{BDE819A0-F902-457A-8EDC-E58D3BFBE2A8}" type="slidenum">
              <a:rPr lang="ro-RO" smtClean="0"/>
              <a:pPr/>
              <a:t>‹#›</a:t>
            </a:fld>
            <a:endParaRPr lang="ro-RO"/>
          </a:p>
        </p:txBody>
      </p:sp>
    </p:spTree>
    <p:extLst>
      <p:ext uri="{BB962C8B-B14F-4D97-AF65-F5344CB8AC3E}">
        <p14:creationId xmlns="" xmlns:p14="http://schemas.microsoft.com/office/powerpoint/2010/main" val="126038113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771570" rtl="0" eaLnBrk="1" latinLnBrk="0" hangingPunct="1">
        <a:lnSpc>
          <a:spcPct val="90000"/>
        </a:lnSpc>
        <a:spcBef>
          <a:spcPct val="0"/>
        </a:spcBef>
        <a:buNone/>
        <a:defRPr sz="8600" kern="1200">
          <a:solidFill>
            <a:schemeClr val="tx1"/>
          </a:solidFill>
          <a:latin typeface="+mj-lt"/>
          <a:ea typeface="+mj-ea"/>
          <a:cs typeface="+mj-cs"/>
        </a:defRPr>
      </a:lvl1pPr>
    </p:titleStyle>
    <p:bodyStyle>
      <a:lvl1pPr marL="442892" indent="-442892" algn="l" defTabSz="1771570" rtl="0" eaLnBrk="1" latinLnBrk="0" hangingPunct="1">
        <a:lnSpc>
          <a:spcPct val="90000"/>
        </a:lnSpc>
        <a:spcBef>
          <a:spcPts val="1938"/>
        </a:spcBef>
        <a:buFont typeface="Arial" panose="020B0604020202020204" pitchFamily="34" charset="0"/>
        <a:buChar char="•"/>
        <a:defRPr sz="5400" kern="1200">
          <a:solidFill>
            <a:schemeClr val="tx1"/>
          </a:solidFill>
          <a:latin typeface="+mn-lt"/>
          <a:ea typeface="+mn-ea"/>
          <a:cs typeface="+mn-cs"/>
        </a:defRPr>
      </a:lvl1pPr>
      <a:lvl2pPr marL="1328676" indent="-442892" algn="l" defTabSz="1771570" rtl="0" eaLnBrk="1" latinLnBrk="0" hangingPunct="1">
        <a:lnSpc>
          <a:spcPct val="90000"/>
        </a:lnSpc>
        <a:spcBef>
          <a:spcPts val="969"/>
        </a:spcBef>
        <a:buFont typeface="Arial" panose="020B0604020202020204" pitchFamily="34" charset="0"/>
        <a:buChar char="•"/>
        <a:defRPr sz="4700" kern="1200">
          <a:solidFill>
            <a:schemeClr val="tx1"/>
          </a:solidFill>
          <a:latin typeface="+mn-lt"/>
          <a:ea typeface="+mn-ea"/>
          <a:cs typeface="+mn-cs"/>
        </a:defRPr>
      </a:lvl2pPr>
      <a:lvl3pPr marL="2214462" indent="-442892" algn="l" defTabSz="1771570" rtl="0" eaLnBrk="1" latinLnBrk="0" hangingPunct="1">
        <a:lnSpc>
          <a:spcPct val="90000"/>
        </a:lnSpc>
        <a:spcBef>
          <a:spcPts val="969"/>
        </a:spcBef>
        <a:buFont typeface="Arial" panose="020B0604020202020204" pitchFamily="34" charset="0"/>
        <a:buChar char="•"/>
        <a:defRPr sz="3900" kern="1200">
          <a:solidFill>
            <a:schemeClr val="tx1"/>
          </a:solidFill>
          <a:latin typeface="+mn-lt"/>
          <a:ea typeface="+mn-ea"/>
          <a:cs typeface="+mn-cs"/>
        </a:defRPr>
      </a:lvl3pPr>
      <a:lvl4pPr marL="3100246"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4pPr>
      <a:lvl5pPr marL="3986030"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5pPr>
      <a:lvl6pPr marL="4871814"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6pPr>
      <a:lvl7pPr marL="5757598"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7pPr>
      <a:lvl8pPr marL="6643382"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8pPr>
      <a:lvl9pPr marL="7529167" indent="-442892" algn="l" defTabSz="1771570" rtl="0" eaLnBrk="1" latinLnBrk="0" hangingPunct="1">
        <a:lnSpc>
          <a:spcPct val="90000"/>
        </a:lnSpc>
        <a:spcBef>
          <a:spcPts val="969"/>
        </a:spcBef>
        <a:buFont typeface="Arial" panose="020B0604020202020204" pitchFamily="34" charset="0"/>
        <a:buChar char="•"/>
        <a:defRPr sz="3500" kern="1200">
          <a:solidFill>
            <a:schemeClr val="tx1"/>
          </a:solidFill>
          <a:latin typeface="+mn-lt"/>
          <a:ea typeface="+mn-ea"/>
          <a:cs typeface="+mn-cs"/>
        </a:defRPr>
      </a:lvl9pPr>
    </p:bodyStyle>
    <p:otherStyle>
      <a:defPPr>
        <a:defRPr lang="en-US"/>
      </a:defPPr>
      <a:lvl1pPr marL="0" algn="l" defTabSz="1771570" rtl="0" eaLnBrk="1" latinLnBrk="0" hangingPunct="1">
        <a:defRPr sz="3500" kern="1200">
          <a:solidFill>
            <a:schemeClr val="tx1"/>
          </a:solidFill>
          <a:latin typeface="+mn-lt"/>
          <a:ea typeface="+mn-ea"/>
          <a:cs typeface="+mn-cs"/>
        </a:defRPr>
      </a:lvl1pPr>
      <a:lvl2pPr marL="885784" algn="l" defTabSz="1771570" rtl="0" eaLnBrk="1" latinLnBrk="0" hangingPunct="1">
        <a:defRPr sz="3500" kern="1200">
          <a:solidFill>
            <a:schemeClr val="tx1"/>
          </a:solidFill>
          <a:latin typeface="+mn-lt"/>
          <a:ea typeface="+mn-ea"/>
          <a:cs typeface="+mn-cs"/>
        </a:defRPr>
      </a:lvl2pPr>
      <a:lvl3pPr marL="1771570" algn="l" defTabSz="1771570" rtl="0" eaLnBrk="1" latinLnBrk="0" hangingPunct="1">
        <a:defRPr sz="3500" kern="1200">
          <a:solidFill>
            <a:schemeClr val="tx1"/>
          </a:solidFill>
          <a:latin typeface="+mn-lt"/>
          <a:ea typeface="+mn-ea"/>
          <a:cs typeface="+mn-cs"/>
        </a:defRPr>
      </a:lvl3pPr>
      <a:lvl4pPr marL="2657354" algn="l" defTabSz="1771570" rtl="0" eaLnBrk="1" latinLnBrk="0" hangingPunct="1">
        <a:defRPr sz="3500" kern="1200">
          <a:solidFill>
            <a:schemeClr val="tx1"/>
          </a:solidFill>
          <a:latin typeface="+mn-lt"/>
          <a:ea typeface="+mn-ea"/>
          <a:cs typeface="+mn-cs"/>
        </a:defRPr>
      </a:lvl4pPr>
      <a:lvl5pPr marL="3543138" algn="l" defTabSz="1771570" rtl="0" eaLnBrk="1" latinLnBrk="0" hangingPunct="1">
        <a:defRPr sz="3500" kern="1200">
          <a:solidFill>
            <a:schemeClr val="tx1"/>
          </a:solidFill>
          <a:latin typeface="+mn-lt"/>
          <a:ea typeface="+mn-ea"/>
          <a:cs typeface="+mn-cs"/>
        </a:defRPr>
      </a:lvl5pPr>
      <a:lvl6pPr marL="4428922" algn="l" defTabSz="1771570" rtl="0" eaLnBrk="1" latinLnBrk="0" hangingPunct="1">
        <a:defRPr sz="3500" kern="1200">
          <a:solidFill>
            <a:schemeClr val="tx1"/>
          </a:solidFill>
          <a:latin typeface="+mn-lt"/>
          <a:ea typeface="+mn-ea"/>
          <a:cs typeface="+mn-cs"/>
        </a:defRPr>
      </a:lvl6pPr>
      <a:lvl7pPr marL="5314706" algn="l" defTabSz="1771570" rtl="0" eaLnBrk="1" latinLnBrk="0" hangingPunct="1">
        <a:defRPr sz="3500" kern="1200">
          <a:solidFill>
            <a:schemeClr val="tx1"/>
          </a:solidFill>
          <a:latin typeface="+mn-lt"/>
          <a:ea typeface="+mn-ea"/>
          <a:cs typeface="+mn-cs"/>
        </a:defRPr>
      </a:lvl7pPr>
      <a:lvl8pPr marL="6200490" algn="l" defTabSz="1771570" rtl="0" eaLnBrk="1" latinLnBrk="0" hangingPunct="1">
        <a:defRPr sz="3500" kern="1200">
          <a:solidFill>
            <a:schemeClr val="tx1"/>
          </a:solidFill>
          <a:latin typeface="+mn-lt"/>
          <a:ea typeface="+mn-ea"/>
          <a:cs typeface="+mn-cs"/>
        </a:defRPr>
      </a:lvl8pPr>
      <a:lvl9pPr marL="7086275" algn="l" defTabSz="1771570" rtl="0" eaLnBrk="1" latinLnBrk="0" hangingPunct="1">
        <a:defRPr sz="3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4554" y="140144"/>
            <a:ext cx="23974850" cy="3738021"/>
          </a:xfrm>
          <a:prstGeom prst="rect">
            <a:avLst/>
          </a:prstGeom>
          <a:solidFill>
            <a:schemeClr val="bg2">
              <a:lumMod val="50000"/>
            </a:schemeClr>
          </a:solidFill>
        </p:spPr>
        <p:txBody>
          <a:bodyPr wrap="square" lIns="89992" tIns="44995" rIns="89992" bIns="44995" rtlCol="0">
            <a:spAutoFit/>
          </a:bodyPr>
          <a:lstStyle/>
          <a:p>
            <a:r>
              <a:rPr lang="en-GB" dirty="0" smtClean="0"/>
              <a:t> </a:t>
            </a:r>
            <a:endParaRPr lang="en-GB" dirty="0" smtClean="0">
              <a:solidFill>
                <a:srgbClr val="FF99CC"/>
              </a:solidFill>
            </a:endParaRPr>
          </a:p>
          <a:p>
            <a:pPr algn="ctr"/>
            <a:r>
              <a:rPr lang="fr-FR" sz="2800" b="1" dirty="0" smtClean="0"/>
              <a:t> </a:t>
            </a:r>
            <a:r>
              <a:rPr lang="ro-RO" sz="2800" b="1" dirty="0">
                <a:latin typeface="Arial" pitchFamily="34" charset="0"/>
                <a:cs typeface="Arial" pitchFamily="34" charset="0"/>
              </a:rPr>
              <a:t>INFLUENȚA NIVELULUI DE HORMON DE CREȘTERE ȘI PROLACTINĂ ASUPRA CICLULUI MENSTRUAL LA FEMEILE CU ACROMEGALIE</a:t>
            </a:r>
            <a:endParaRPr lang="en-US" sz="2800" b="1" dirty="0">
              <a:latin typeface="Arial" pitchFamily="34" charset="0"/>
              <a:cs typeface="Arial" pitchFamily="34" charset="0"/>
            </a:endParaRPr>
          </a:p>
          <a:p>
            <a:pPr algn="ctr"/>
            <a:endParaRPr lang="en-US" sz="2400" dirty="0" smtClean="0">
              <a:latin typeface="Arial" pitchFamily="34" charset="0"/>
              <a:cs typeface="Arial" pitchFamily="34" charset="0"/>
            </a:endParaRPr>
          </a:p>
          <a:p>
            <a:pPr algn="ctr"/>
            <a:r>
              <a:rPr lang="ro-RO" sz="2400" b="1" dirty="0">
                <a:latin typeface="Arial" pitchFamily="34" charset="0"/>
                <a:cs typeface="Arial" pitchFamily="34" charset="0"/>
              </a:rPr>
              <a:t>Cristina Vasiliu</a:t>
            </a:r>
            <a:r>
              <a:rPr lang="ro-RO" sz="2400" b="1" baseline="30000" dirty="0">
                <a:latin typeface="Arial" pitchFamily="34" charset="0"/>
                <a:cs typeface="Arial" pitchFamily="34" charset="0"/>
              </a:rPr>
              <a:t>1</a:t>
            </a:r>
            <a:r>
              <a:rPr lang="ro-RO" sz="2400" b="1" dirty="0">
                <a:latin typeface="Arial" pitchFamily="34" charset="0"/>
                <a:cs typeface="Arial" pitchFamily="34" charset="0"/>
              </a:rPr>
              <a:t>, Simona Elena Albu</a:t>
            </a:r>
            <a:r>
              <a:rPr lang="ro-RO" sz="2400" b="1" baseline="30000" dirty="0">
                <a:latin typeface="Arial" pitchFamily="34" charset="0"/>
                <a:cs typeface="Arial" pitchFamily="34" charset="0"/>
              </a:rPr>
              <a:t>1</a:t>
            </a:r>
            <a:r>
              <a:rPr lang="ro-RO" sz="2400" b="1" dirty="0">
                <a:latin typeface="Arial" pitchFamily="34" charset="0"/>
                <a:cs typeface="Arial" pitchFamily="34" charset="0"/>
              </a:rPr>
              <a:t>, Mara Carsote</a:t>
            </a:r>
            <a:r>
              <a:rPr lang="ro-RO" sz="2400" b="1" baseline="30000" dirty="0">
                <a:latin typeface="Arial" pitchFamily="34" charset="0"/>
                <a:cs typeface="Arial" pitchFamily="34" charset="0"/>
              </a:rPr>
              <a:t>2</a:t>
            </a:r>
            <a:r>
              <a:rPr lang="ro-RO" sz="2400" b="1" dirty="0">
                <a:latin typeface="Arial" pitchFamily="34" charset="0"/>
                <a:cs typeface="Arial" pitchFamily="34" charset="0"/>
              </a:rPr>
              <a:t>, Adina Ghemigian</a:t>
            </a:r>
            <a:r>
              <a:rPr lang="ro-RO" sz="2400" b="1" baseline="30000" dirty="0">
                <a:latin typeface="Arial" pitchFamily="34" charset="0"/>
                <a:cs typeface="Arial" pitchFamily="34" charset="0"/>
              </a:rPr>
              <a:t>2</a:t>
            </a:r>
            <a:r>
              <a:rPr lang="ro-RO" sz="2400" b="1" dirty="0">
                <a:latin typeface="Arial" pitchFamily="34" charset="0"/>
                <a:cs typeface="Arial" pitchFamily="34" charset="0"/>
              </a:rPr>
              <a:t>, Ana </a:t>
            </a:r>
            <a:r>
              <a:rPr lang="ro-RO" sz="2400" b="1" dirty="0" smtClean="0">
                <a:latin typeface="Arial" pitchFamily="34" charset="0"/>
                <a:cs typeface="Arial" pitchFamily="34" charset="0"/>
              </a:rPr>
              <a:t>Valea</a:t>
            </a:r>
            <a:r>
              <a:rPr lang="ro-RO" sz="2400" b="1" baseline="30000" dirty="0" smtClean="0">
                <a:latin typeface="Arial" pitchFamily="34" charset="0"/>
                <a:cs typeface="Arial" pitchFamily="34" charset="0"/>
              </a:rPr>
              <a:t>3</a:t>
            </a:r>
            <a:endParaRPr lang="en-US" sz="2400" b="1" baseline="30000" dirty="0" smtClean="0">
              <a:latin typeface="Arial" pitchFamily="34" charset="0"/>
              <a:cs typeface="Arial" pitchFamily="34" charset="0"/>
            </a:endParaRPr>
          </a:p>
          <a:p>
            <a:pPr algn="ctr"/>
            <a:endParaRPr lang="en-US" sz="2400" dirty="0">
              <a:latin typeface="Arial" pitchFamily="34" charset="0"/>
              <a:cs typeface="Arial" pitchFamily="34" charset="0"/>
            </a:endParaRPr>
          </a:p>
          <a:p>
            <a:pPr lvl="0" algn="ctr"/>
            <a:r>
              <a:rPr lang="en-US" sz="2400" dirty="0" smtClean="0">
                <a:latin typeface="Arial" pitchFamily="34" charset="0"/>
                <a:cs typeface="Arial" pitchFamily="34" charset="0"/>
              </a:rPr>
              <a:t>1. U</a:t>
            </a:r>
            <a:r>
              <a:rPr lang="ro-RO" sz="2400" dirty="0" smtClean="0">
                <a:latin typeface="Arial" pitchFamily="34" charset="0"/>
                <a:cs typeface="Arial" pitchFamily="34" charset="0"/>
              </a:rPr>
              <a:t>niversitatea </a:t>
            </a:r>
            <a:r>
              <a:rPr lang="ro-RO" sz="2400" dirty="0">
                <a:latin typeface="Arial" pitchFamily="34" charset="0"/>
                <a:cs typeface="Arial" pitchFamily="34" charset="0"/>
              </a:rPr>
              <a:t>de Medicină și Farmacie “Carol Davila” &amp; Spitalul Universitar de Urgenta, București, Romania</a:t>
            </a:r>
            <a:endParaRPr lang="en-US" sz="2400" dirty="0">
              <a:latin typeface="Arial" pitchFamily="34" charset="0"/>
              <a:cs typeface="Arial" pitchFamily="34" charset="0"/>
            </a:endParaRPr>
          </a:p>
          <a:p>
            <a:pPr lvl="0" algn="ctr"/>
            <a:r>
              <a:rPr lang="en-US" sz="2400" dirty="0" smtClean="0">
                <a:latin typeface="Arial" pitchFamily="34" charset="0"/>
                <a:cs typeface="Arial" pitchFamily="34" charset="0"/>
              </a:rPr>
              <a:t>2. </a:t>
            </a:r>
            <a:r>
              <a:rPr lang="ro-RO" sz="2400" dirty="0" smtClean="0">
                <a:latin typeface="Arial" pitchFamily="34" charset="0"/>
                <a:cs typeface="Arial" pitchFamily="34" charset="0"/>
              </a:rPr>
              <a:t>Universitatea </a:t>
            </a:r>
            <a:r>
              <a:rPr lang="ro-RO" sz="2400" dirty="0">
                <a:latin typeface="Arial" pitchFamily="34" charset="0"/>
                <a:cs typeface="Arial" pitchFamily="34" charset="0"/>
              </a:rPr>
              <a:t>de Medicină și Farmacie “Carol Davila” &amp; Insitutul Național de Endocrinologie CI Parhon, București, Romania</a:t>
            </a:r>
            <a:endParaRPr lang="en-US" sz="2400" dirty="0">
              <a:latin typeface="Arial" pitchFamily="34" charset="0"/>
              <a:cs typeface="Arial" pitchFamily="34" charset="0"/>
            </a:endParaRPr>
          </a:p>
          <a:p>
            <a:pPr lvl="0" algn="ctr"/>
            <a:r>
              <a:rPr lang="en-US" sz="2400" dirty="0" smtClean="0">
                <a:latin typeface="Arial" pitchFamily="34" charset="0"/>
                <a:cs typeface="Arial" pitchFamily="34" charset="0"/>
              </a:rPr>
              <a:t>3. </a:t>
            </a:r>
            <a:r>
              <a:rPr lang="ro-RO" sz="2400" dirty="0" smtClean="0">
                <a:latin typeface="Arial" pitchFamily="34" charset="0"/>
                <a:cs typeface="Arial" pitchFamily="34" charset="0"/>
              </a:rPr>
              <a:t>Universitatea </a:t>
            </a:r>
            <a:r>
              <a:rPr lang="ro-RO" sz="2400" dirty="0">
                <a:latin typeface="Arial" pitchFamily="34" charset="0"/>
                <a:cs typeface="Arial" pitchFamily="34" charset="0"/>
              </a:rPr>
              <a:t>de Medicină și Farmacie “Iuliu Hațieganu” &amp; Spitalul Clinic de Urgență Cluj-Napoca, Romania</a:t>
            </a:r>
            <a:endParaRPr lang="en-US" sz="2400" dirty="0">
              <a:latin typeface="Arial" pitchFamily="34" charset="0"/>
              <a:cs typeface="Arial" pitchFamily="34" charset="0"/>
            </a:endParaRPr>
          </a:p>
          <a:p>
            <a:pPr algn="ctr"/>
            <a:endParaRPr lang="en-US" sz="2400" dirty="0" smtClean="0"/>
          </a:p>
        </p:txBody>
      </p:sp>
      <p:sp>
        <p:nvSpPr>
          <p:cNvPr id="15" name="Rectangle 14"/>
          <p:cNvSpPr/>
          <p:nvPr/>
        </p:nvSpPr>
        <p:spPr>
          <a:xfrm>
            <a:off x="472440" y="4251960"/>
            <a:ext cx="23575608" cy="1670428"/>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89992" tIns="44995" rIns="89992" bIns="44995" rtlCol="0" anchor="ctr"/>
          <a:lstStyle/>
          <a:p>
            <a:endParaRPr lang="ro-RO" sz="2800" b="1" dirty="0" smtClean="0">
              <a:solidFill>
                <a:srgbClr val="FFFF00"/>
              </a:solidFill>
            </a:endParaRPr>
          </a:p>
          <a:p>
            <a:r>
              <a:rPr lang="en-US" sz="2800" b="1" dirty="0" err="1" smtClean="0">
                <a:solidFill>
                  <a:srgbClr val="FFFF00"/>
                </a:solidFill>
                <a:latin typeface="Arial" pitchFamily="34" charset="0"/>
                <a:cs typeface="Arial" pitchFamily="34" charset="0"/>
              </a:rPr>
              <a:t>Introducere</a:t>
            </a:r>
            <a:endParaRPr lang="ro-RO" sz="2800" b="1" dirty="0" smtClean="0">
              <a:solidFill>
                <a:srgbClr val="FFFF00"/>
              </a:solidFill>
              <a:latin typeface="Arial" pitchFamily="34" charset="0"/>
              <a:cs typeface="Arial" pitchFamily="34" charset="0"/>
            </a:endParaRPr>
          </a:p>
          <a:p>
            <a:r>
              <a:rPr lang="ro-RO" sz="2800" dirty="0" smtClean="0">
                <a:latin typeface="Arial" pitchFamily="34" charset="0"/>
                <a:cs typeface="Arial" pitchFamily="34" charset="0"/>
              </a:rPr>
              <a:t>Acromegalia </a:t>
            </a:r>
            <a:r>
              <a:rPr lang="ro-RO" sz="2800" dirty="0">
                <a:latin typeface="Arial" pitchFamily="34" charset="0"/>
                <a:cs typeface="Arial" pitchFamily="34" charset="0"/>
              </a:rPr>
              <a:t>se asociază frecvent cu dereglări ale ciclului menstrual datorate atât insuficienței gonadice secundare tumorii secretante de GH (hormon de creștere) cât și hiperprolactinemiei de defrenare sau prin cosecreție.</a:t>
            </a:r>
            <a:endParaRPr lang="en-US" sz="2800" dirty="0">
              <a:latin typeface="Arial" pitchFamily="34" charset="0"/>
              <a:cs typeface="Arial" pitchFamily="34" charset="0"/>
            </a:endParaRPr>
          </a:p>
          <a:p>
            <a:endParaRPr lang="en-US" sz="2800" b="1" dirty="0">
              <a:solidFill>
                <a:srgbClr val="FFFF00"/>
              </a:solidFill>
            </a:endParaRPr>
          </a:p>
        </p:txBody>
      </p:sp>
      <p:sp>
        <p:nvSpPr>
          <p:cNvPr id="16" name="Rectangle 15"/>
          <p:cNvSpPr/>
          <p:nvPr/>
        </p:nvSpPr>
        <p:spPr>
          <a:xfrm>
            <a:off x="335280" y="8869680"/>
            <a:ext cx="23712765" cy="4663440"/>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89992" tIns="44995" rIns="89992" bIns="44995" rtlCol="0" anchor="ctr"/>
          <a:lstStyle/>
          <a:p>
            <a:r>
              <a:rPr lang="en-US" sz="2800" b="1" dirty="0" smtClean="0">
                <a:solidFill>
                  <a:srgbClr val="FFFF00"/>
                </a:solidFill>
                <a:latin typeface="Arial" pitchFamily="34" charset="0"/>
                <a:cs typeface="Arial" pitchFamily="34" charset="0"/>
              </a:rPr>
              <a:t>R</a:t>
            </a:r>
            <a:r>
              <a:rPr lang="ro-RO" sz="2800" b="1" dirty="0" smtClean="0">
                <a:solidFill>
                  <a:srgbClr val="FFFF00"/>
                </a:solidFill>
                <a:latin typeface="Arial" pitchFamily="34" charset="0"/>
                <a:cs typeface="Arial" pitchFamily="34" charset="0"/>
              </a:rPr>
              <a:t>ezultate</a:t>
            </a:r>
          </a:p>
          <a:p>
            <a:r>
              <a:rPr lang="ro-RO" sz="2800" dirty="0">
                <a:latin typeface="Arial" pitchFamily="34" charset="0"/>
                <a:cs typeface="Arial" pitchFamily="34" charset="0"/>
              </a:rPr>
              <a:t>Au fost incluse femei cu vârstă cuprinsă între 22 și 50 ani. Evaluarea parametrilor clinici și hormonali s-a efectuat înaintea începerii tratamentului. 4 (10%) femei nu au prezentat dereglări ale ciclului menstrual, 23 (57%) femei au avut oligomenoree iar 13 (33%) femei au prezentat amenoree secundară. Vârsta medie pentru femeile cu amenoree secundară a fost de 39,4 ani, 29,8 ani pentru cele cu oligomenoree și 27,5 ani pentru femeile fără dereglări ale ciclului menstrual.  Prezența macroadenomului hipofizar s-a constatat pentru 29 (72,5%) din femeile luate în studiu, dintre care 27 (67,5%) au prezentat dereglări ale ciclului menstrual. Hiperprolactinemia a fost prezentă la 8 paciente (20%), 5 (62,5%) dintre ele prezentând oligomenoree sau amenoree secundară. Media de GH a fost mai mare pentru femeile cu amenoree secundară: 22,6 ng/mL, față de14,6 ng/mL pentru cele cu oligomenoree și 7,85 ng/mL pentru cele fără dereglări ale ciclului menstrual. Valoarea medie a estradiolului pentru femeile cu amenoree secundară a fost de 15,2 ng/L, 32 ng/L pentru grupul cu oligomenoree și 47,6 ng/L pentru femeile fără dereglări ale ciclului menstrual. Pentru femeile cu amenoree secundară valoarea medie a FSH (hormon foliculo-stimulator) s-a situat spre lim</a:t>
            </a:r>
            <a:r>
              <a:rPr lang="ro-RO" sz="2800" dirty="0"/>
              <a:t>ita inferioară a valorilor normale: 4,6 mUI/mL iar pentru cele cu oligomenoree s-a obținut o medie de 7,2 mUI/mL</a:t>
            </a:r>
            <a:r>
              <a:rPr lang="ro-RO" sz="1200" dirty="0" smtClean="0"/>
              <a:t>.</a:t>
            </a:r>
            <a:endParaRPr lang="en-US" sz="2400" dirty="0"/>
          </a:p>
        </p:txBody>
      </p:sp>
      <p:sp>
        <p:nvSpPr>
          <p:cNvPr id="17" name="Rectangle 16"/>
          <p:cNvSpPr/>
          <p:nvPr/>
        </p:nvSpPr>
        <p:spPr>
          <a:xfrm>
            <a:off x="385094" y="16335687"/>
            <a:ext cx="23662951" cy="1839425"/>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89992" tIns="44995" rIns="89992" bIns="44995" rtlCol="0" anchor="ctr"/>
          <a:lstStyle/>
          <a:p>
            <a:pPr algn="ctr"/>
            <a:endParaRPr lang="en-US" sz="3600" b="1" dirty="0" smtClean="0">
              <a:solidFill>
                <a:srgbClr val="FFFF00"/>
              </a:solidFill>
              <a:latin typeface="Arial" pitchFamily="34" charset="0"/>
              <a:cs typeface="Arial" pitchFamily="34" charset="0"/>
            </a:endParaRPr>
          </a:p>
          <a:p>
            <a:r>
              <a:rPr lang="en-US" sz="3200" b="1" dirty="0" err="1" smtClean="0">
                <a:solidFill>
                  <a:srgbClr val="FFFF00"/>
                </a:solidFill>
                <a:latin typeface="Arial" pitchFamily="34" charset="0"/>
                <a:cs typeface="Arial" pitchFamily="34" charset="0"/>
              </a:rPr>
              <a:t>Conclu</a:t>
            </a:r>
            <a:r>
              <a:rPr lang="ro-RO" sz="3200" b="1" dirty="0" smtClean="0">
                <a:solidFill>
                  <a:srgbClr val="FFFF00"/>
                </a:solidFill>
                <a:latin typeface="Arial" pitchFamily="34" charset="0"/>
                <a:cs typeface="Arial" pitchFamily="34" charset="0"/>
              </a:rPr>
              <a:t>zii</a:t>
            </a:r>
            <a:r>
              <a:rPr lang="en-US" sz="3200" b="1" dirty="0" smtClean="0">
                <a:latin typeface="Arial" pitchFamily="34" charset="0"/>
                <a:cs typeface="Arial" pitchFamily="34" charset="0"/>
              </a:rPr>
              <a:t> </a:t>
            </a:r>
            <a:endParaRPr lang="en-US" sz="3200" dirty="0">
              <a:latin typeface="Arial" pitchFamily="34" charset="0"/>
              <a:cs typeface="Arial" pitchFamily="34" charset="0"/>
            </a:endParaRPr>
          </a:p>
          <a:p>
            <a:pPr algn="ctr"/>
            <a:r>
              <a:rPr lang="ro-RO" sz="3200" dirty="0">
                <a:latin typeface="Arial" pitchFamily="34" charset="0"/>
                <a:cs typeface="Arial" pitchFamily="34" charset="0"/>
              </a:rPr>
              <a:t>Nivel crescut de GH este principalul factor responsabil de scăderea nivelului de estradiol și de apariția dereglărilor de ciclu menstrual la femeile cu acromegalie. Asocierea hiperprolactinemiei contribuie suplimentar la alterarea funcției ovariene.</a:t>
            </a:r>
            <a:endParaRPr lang="en-US" sz="3200" dirty="0">
              <a:latin typeface="Arial" pitchFamily="34" charset="0"/>
              <a:cs typeface="Arial" pitchFamily="34" charset="0"/>
            </a:endParaRPr>
          </a:p>
          <a:p>
            <a:pPr algn="ctr"/>
            <a:endParaRPr lang="en-US" sz="3200" b="1" dirty="0" smtClean="0">
              <a:solidFill>
                <a:srgbClr val="FFFF00"/>
              </a:solidFill>
              <a:latin typeface="Arial" pitchFamily="34" charset="0"/>
              <a:cs typeface="Arial" pitchFamily="34" charset="0"/>
            </a:endParaRPr>
          </a:p>
        </p:txBody>
      </p:sp>
      <p:sp>
        <p:nvSpPr>
          <p:cNvPr id="18" name="Rectangle 17"/>
          <p:cNvSpPr/>
          <p:nvPr/>
        </p:nvSpPr>
        <p:spPr>
          <a:xfrm>
            <a:off x="392815" y="6080760"/>
            <a:ext cx="13822253" cy="2644887"/>
          </a:xfrm>
          <a:prstGeom prst="rect">
            <a:avLst/>
          </a:prstGeom>
          <a:solidFill>
            <a:schemeClr val="tx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lIns="89992" tIns="44995" rIns="89992" bIns="44995" rtlCol="0" anchor="ctr"/>
          <a:lstStyle/>
          <a:p>
            <a:pPr algn="just"/>
            <a:r>
              <a:rPr lang="en-US" sz="2800" b="1" dirty="0" smtClean="0">
                <a:solidFill>
                  <a:srgbClr val="FFFF00"/>
                </a:solidFill>
                <a:latin typeface="Arial" pitchFamily="34" charset="0"/>
                <a:cs typeface="Arial" pitchFamily="34" charset="0"/>
              </a:rPr>
              <a:t>Material </a:t>
            </a:r>
            <a:r>
              <a:rPr lang="ro-RO" sz="2800" b="1" dirty="0" smtClean="0">
                <a:solidFill>
                  <a:srgbClr val="FFFF00"/>
                </a:solidFill>
                <a:latin typeface="Arial" pitchFamily="34" charset="0"/>
                <a:cs typeface="Arial" pitchFamily="34" charset="0"/>
              </a:rPr>
              <a:t>și Metodă</a:t>
            </a:r>
          </a:p>
          <a:p>
            <a:pPr algn="just"/>
            <a:endParaRPr lang="ro-RO" sz="2800" b="1" dirty="0" smtClean="0">
              <a:solidFill>
                <a:srgbClr val="FFFF00"/>
              </a:solidFill>
              <a:latin typeface="Arial" pitchFamily="34" charset="0"/>
              <a:cs typeface="Arial" pitchFamily="34" charset="0"/>
            </a:endParaRPr>
          </a:p>
          <a:p>
            <a:pPr algn="just"/>
            <a:r>
              <a:rPr lang="ro-RO" sz="2800" dirty="0" smtClean="0">
                <a:latin typeface="Arial" pitchFamily="34" charset="0"/>
                <a:cs typeface="Arial" pitchFamily="34" charset="0"/>
              </a:rPr>
              <a:t>Prezentăm rezultatele unui studiu observational, analitic și retrospectiv care a urmărit evaluarea funcției ovariene la 40 de femei cu acromegalie.</a:t>
            </a:r>
            <a:endParaRPr lang="en-US" sz="2800" dirty="0" smtClean="0">
              <a:latin typeface="Arial" pitchFamily="34" charset="0"/>
              <a:cs typeface="Arial" pitchFamily="34" charset="0"/>
            </a:endParaRPr>
          </a:p>
          <a:p>
            <a:pPr algn="just"/>
            <a:endParaRPr lang="en-US" sz="2800" b="1" dirty="0">
              <a:solidFill>
                <a:srgbClr val="FFFF00"/>
              </a:solidFill>
              <a:latin typeface="Arial" pitchFamily="34" charset="0"/>
              <a:cs typeface="Arial" pitchFamily="34" charset="0"/>
            </a:endParaRPr>
          </a:p>
        </p:txBody>
      </p:sp>
      <p:sp>
        <p:nvSpPr>
          <p:cNvPr id="14" name="Rectangle 13"/>
          <p:cNvSpPr/>
          <p:nvPr/>
        </p:nvSpPr>
        <p:spPr>
          <a:xfrm>
            <a:off x="14710248" y="6079427"/>
            <a:ext cx="9337799" cy="8484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sz="2200" b="1" dirty="0"/>
          </a:p>
          <a:p>
            <a:pPr algn="ctr"/>
            <a:r>
              <a:rPr lang="ro-RO" sz="2800" b="1" dirty="0" smtClean="0">
                <a:latin typeface="Arial" panose="020B0604020202020204" pitchFamily="34" charset="0"/>
                <a:cs typeface="Arial" panose="020B0604020202020204" pitchFamily="34" charset="0"/>
              </a:rPr>
              <a:t>Distribuția </a:t>
            </a:r>
            <a:r>
              <a:rPr lang="ro-RO" sz="2800" b="1" dirty="0">
                <a:latin typeface="Arial" panose="020B0604020202020204" pitchFamily="34" charset="0"/>
                <a:cs typeface="Arial" panose="020B0604020202020204" pitchFamily="34" charset="0"/>
              </a:rPr>
              <a:t>lotului în funcție de dimensiunea tumorii</a:t>
            </a:r>
          </a:p>
          <a:p>
            <a:pPr algn="ctr"/>
            <a:endParaRPr lang="en-US" sz="2200" b="1" dirty="0"/>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1"/>
            <a:ext cx="102870" cy="141111"/>
          </a:xfrm>
          <a:prstGeom prst="rect">
            <a:avLst/>
          </a:prstGeom>
          <a:noFill/>
        </p:spPr>
      </p:pic>
      <p:sp>
        <p:nvSpPr>
          <p:cNvPr id="1026" name="Rectangle 2"/>
          <p:cNvSpPr>
            <a:spLocks noChangeArrowheads="1"/>
          </p:cNvSpPr>
          <p:nvPr/>
        </p:nvSpPr>
        <p:spPr bwMode="auto">
          <a:xfrm>
            <a:off x="1" y="-15331"/>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0" name="Chart 9"/>
          <p:cNvGraphicFramePr/>
          <p:nvPr>
            <p:extLst>
              <p:ext uri="{D42A27DB-BD31-4B8C-83A1-F6EECF244321}">
                <p14:modId xmlns="" xmlns:p14="http://schemas.microsoft.com/office/powerpoint/2010/main" val="1857099937"/>
              </p:ext>
            </p:extLst>
          </p:nvPr>
        </p:nvGraphicFramePr>
        <p:xfrm>
          <a:off x="14417040" y="6831435"/>
          <a:ext cx="8550195" cy="22973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 xmlns:p14="http://schemas.microsoft.com/office/powerpoint/2010/main" val="2531377439"/>
              </p:ext>
            </p:extLst>
          </p:nvPr>
        </p:nvGraphicFramePr>
        <p:xfrm>
          <a:off x="0" y="13349111"/>
          <a:ext cx="13091160" cy="2836333"/>
        </p:xfrm>
        <a:graphic>
          <a:graphicData uri="http://schemas.openxmlformats.org/drawingml/2006/chart">
            <c:chart xmlns:c="http://schemas.openxmlformats.org/drawingml/2006/chart" xmlns:r="http://schemas.openxmlformats.org/officeDocument/2006/relationships" r:id="rId4"/>
          </a:graphicData>
        </a:graphic>
      </p:graphicFrame>
      <p:sp>
        <p:nvSpPr>
          <p:cNvPr id="2" name="Left Arrow 1"/>
          <p:cNvSpPr/>
          <p:nvPr/>
        </p:nvSpPr>
        <p:spPr>
          <a:xfrm>
            <a:off x="12910185" y="14032425"/>
            <a:ext cx="10338435" cy="141111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sz="1200" b="1" i="0" u="none" strike="noStrike" kern="1200" baseline="0">
                <a:solidFill>
                  <a:sysClr val="windowText" lastClr="000000"/>
                </a:solidFill>
                <a:latin typeface="Arial" pitchFamily="34" charset="0"/>
                <a:ea typeface="+mn-ea"/>
                <a:cs typeface="Arial" pitchFamily="34" charset="0"/>
              </a:defRPr>
            </a:pPr>
            <a:r>
              <a:rPr lang="ro-RO" sz="2800" dirty="0">
                <a:solidFill>
                  <a:schemeClr val="tx1"/>
                </a:solidFill>
                <a:latin typeface="Arial" pitchFamily="34" charset="0"/>
                <a:cs typeface="Arial" pitchFamily="34" charset="0"/>
              </a:rPr>
              <a:t>Distribuția dereglărilor de ciclu menstrual</a:t>
            </a:r>
          </a:p>
        </p:txBody>
      </p:sp>
    </p:spTree>
    <p:extLst>
      <p:ext uri="{BB962C8B-B14F-4D97-AF65-F5344CB8AC3E}">
        <p14:creationId xmlns="" xmlns:p14="http://schemas.microsoft.com/office/powerpoint/2010/main" val="13480149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773</TotalTime>
  <Words>350</Words>
  <Application>Microsoft Office PowerPoint</Application>
  <PresentationFormat>Custom</PresentationFormat>
  <Paragraphs>23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Andreea Geleriu</dc:creator>
  <cp:lastModifiedBy>carsote_m</cp:lastModifiedBy>
  <cp:revision>114</cp:revision>
  <dcterms:created xsi:type="dcterms:W3CDTF">2015-08-10T09:17:56Z</dcterms:created>
  <dcterms:modified xsi:type="dcterms:W3CDTF">2016-10-11T15:22:13Z</dcterms:modified>
</cp:coreProperties>
</file>